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tags/tag21.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4.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6.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7.xml" ContentType="application/vnd.openxmlformats-officedocument.presentationml.tags+xml"/>
  <Override PartName="/ppt/notesSlides/notesSlide37.xml" ContentType="application/vnd.openxmlformats-officedocument.presentationml.notesSlide+xml"/>
  <Override PartName="/ppt/tags/tag28.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29.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30.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31.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32.xml" ContentType="application/vnd.openxmlformats-officedocument.presentationml.tags+xml"/>
  <Override PartName="/ppt/notesSlides/notesSlide64.xml" ContentType="application/vnd.openxmlformats-officedocument.presentationml.notesSlide+xml"/>
  <Override PartName="/ppt/tags/tag33.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34.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tags/tag3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 id="2147484032" r:id="rId2"/>
  </p:sldMasterIdLst>
  <p:notesMasterIdLst>
    <p:notesMasterId r:id="rId77"/>
  </p:notesMasterIdLst>
  <p:sldIdLst>
    <p:sldId id="513" r:id="rId3"/>
    <p:sldId id="730" r:id="rId4"/>
    <p:sldId id="1070" r:id="rId5"/>
    <p:sldId id="1074" r:id="rId6"/>
    <p:sldId id="880" r:id="rId7"/>
    <p:sldId id="1072" r:id="rId8"/>
    <p:sldId id="924" r:id="rId9"/>
    <p:sldId id="1073" r:id="rId10"/>
    <p:sldId id="1052" r:id="rId11"/>
    <p:sldId id="1054" r:id="rId12"/>
    <p:sldId id="1055" r:id="rId13"/>
    <p:sldId id="1056" r:id="rId14"/>
    <p:sldId id="1057" r:id="rId15"/>
    <p:sldId id="876" r:id="rId16"/>
    <p:sldId id="925" r:id="rId17"/>
    <p:sldId id="759" r:id="rId18"/>
    <p:sldId id="628" r:id="rId19"/>
    <p:sldId id="1058" r:id="rId20"/>
    <p:sldId id="926" r:id="rId21"/>
    <p:sldId id="927" r:id="rId22"/>
    <p:sldId id="788" r:id="rId23"/>
    <p:sldId id="928" r:id="rId24"/>
    <p:sldId id="956" r:id="rId25"/>
    <p:sldId id="930" r:id="rId26"/>
    <p:sldId id="932" r:id="rId27"/>
    <p:sldId id="886" r:id="rId28"/>
    <p:sldId id="936" r:id="rId29"/>
    <p:sldId id="955" r:id="rId30"/>
    <p:sldId id="942" r:id="rId31"/>
    <p:sldId id="957" r:id="rId32"/>
    <p:sldId id="944" r:id="rId33"/>
    <p:sldId id="946" r:id="rId34"/>
    <p:sldId id="947" r:id="rId35"/>
    <p:sldId id="948" r:id="rId36"/>
    <p:sldId id="952" r:id="rId37"/>
    <p:sldId id="966" r:id="rId38"/>
    <p:sldId id="967" r:id="rId39"/>
    <p:sldId id="968" r:id="rId40"/>
    <p:sldId id="972" r:id="rId41"/>
    <p:sldId id="976" r:id="rId42"/>
    <p:sldId id="977" r:id="rId43"/>
    <p:sldId id="978" r:id="rId44"/>
    <p:sldId id="979" r:id="rId45"/>
    <p:sldId id="980" r:id="rId46"/>
    <p:sldId id="981" r:id="rId47"/>
    <p:sldId id="987" r:id="rId48"/>
    <p:sldId id="984" r:id="rId49"/>
    <p:sldId id="985" r:id="rId50"/>
    <p:sldId id="990" r:id="rId51"/>
    <p:sldId id="995" r:id="rId52"/>
    <p:sldId id="996" r:id="rId53"/>
    <p:sldId id="1015" r:id="rId54"/>
    <p:sldId id="998" r:id="rId55"/>
    <p:sldId id="999" r:id="rId56"/>
    <p:sldId id="1009" r:id="rId57"/>
    <p:sldId id="1000" r:id="rId58"/>
    <p:sldId id="1001" r:id="rId59"/>
    <p:sldId id="1002" r:id="rId60"/>
    <p:sldId id="1003" r:id="rId61"/>
    <p:sldId id="1004" r:id="rId62"/>
    <p:sldId id="1021" r:id="rId63"/>
    <p:sldId id="1022" r:id="rId64"/>
    <p:sldId id="1035" r:id="rId65"/>
    <p:sldId id="1024" r:id="rId66"/>
    <p:sldId id="1025" r:id="rId67"/>
    <p:sldId id="1041" r:id="rId68"/>
    <p:sldId id="1026" r:id="rId69"/>
    <p:sldId id="1027" r:id="rId70"/>
    <p:sldId id="1043" r:id="rId71"/>
    <p:sldId id="1042" r:id="rId72"/>
    <p:sldId id="1044" r:id="rId73"/>
    <p:sldId id="1045" r:id="rId74"/>
    <p:sldId id="1050" r:id="rId75"/>
    <p:sldId id="291" r:id="rId76"/>
  </p:sldIdLst>
  <p:sldSz cx="9144000" cy="5143500" type="screen16x9"/>
  <p:notesSz cx="6858000" cy="9144000"/>
  <p:custDataLst>
    <p:tags r:id="rId78"/>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4" clrIdx="3">
    <p:extLst>
      <p:ext uri="{19B8F6BF-5375-455C-9EA6-DF929625EA0E}">
        <p15:presenceInfo xmlns:p15="http://schemas.microsoft.com/office/powerpoint/2012/main" userId="S::suliving@cisco.com::dc701d48-dd51-411a-9041-b7f1328f1486" providerId="AD"/>
      </p:ext>
    </p:extLst>
  </p:cmAuthor>
  <p:cmAuthor id="4" name="jagibbon" initials="jmg" lastIdx="3"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13" autoAdjust="0"/>
    <p:restoredTop sz="84965" autoAdjust="0"/>
  </p:normalViewPr>
  <p:slideViewPr>
    <p:cSldViewPr snapToGrid="0" showGuides="1">
      <p:cViewPr varScale="1">
        <p:scale>
          <a:sx n="72" d="100"/>
          <a:sy n="72" d="100"/>
        </p:scale>
        <p:origin x="1416" y="52"/>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commentAuthors" Target="commentAuthor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ags" Target="tags/tag1.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4/16/2021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es-419" b="0"/>
              <a:t>Programa de la Academia de Redes de Cisco</a:t>
            </a:r>
          </a:p>
          <a:p>
            <a:pPr rtl="0">
              <a:buFontTx/>
              <a:buNone/>
            </a:pPr>
            <a:r>
              <a:rPr lang="es-419" b="0"/>
              <a:t>Introducción a Redes v7.0 (ITN)</a:t>
            </a:r>
          </a:p>
          <a:p>
            <a:pPr rtl="0">
              <a:buFontTx/>
              <a:buNone/>
            </a:pPr>
            <a:r>
              <a:rPr lang="es-419" sz="1200" b="0"/>
              <a:t>Módulo 1: Redes hoy</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a:t>
            </a:fld>
            <a:endParaRPr/>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solidFill>
                  <a:prstClr val="black"/>
                </a:solidFill>
              </a:rPr>
              <a:pPr algn="r" rtl="0"/>
              <a:t>12</a:t>
            </a:fld>
            <a:endParaRPr sz="800" b="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287837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solidFill>
                  <a:prstClr val="black"/>
                </a:solidFill>
              </a:rPr>
              <a:pPr algn="r" rtl="0"/>
              <a:t>13</a:t>
            </a:fld>
            <a:endParaRPr sz="800" b="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41499764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es-419" b="0"/>
              <a:t>Programa de la Academia de Redes de Cisco</a:t>
            </a:r>
          </a:p>
          <a:p>
            <a:pPr rtl="0">
              <a:buFontTx/>
              <a:buNone/>
            </a:pPr>
            <a:r>
              <a:rPr lang="es-419" b="0"/>
              <a:t>Introducción a Redes v7.0 (ITN)</a:t>
            </a:r>
          </a:p>
          <a:p>
            <a:pPr rtl="0">
              <a:buFontTx/>
              <a:buNone/>
            </a:pPr>
            <a:r>
              <a:rPr lang="es-419" sz="1200" b="0"/>
              <a:t>Módulo 1:</a:t>
            </a:r>
            <a:r>
              <a:rPr lang="es-419" sz="1200" b="0" baseline="0"/>
              <a:t> Redes hoy</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14</a:t>
            </a:fld>
            <a:endParaRPr/>
          </a:p>
        </p:txBody>
      </p:sp>
    </p:spTree>
    <p:extLst>
      <p:ext uri="{BB962C8B-B14F-4D97-AF65-F5344CB8AC3E}">
        <p14:creationId xmlns:p14="http://schemas.microsoft.com/office/powerpoint/2010/main" val="508118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rtl="0"/>
              <a:t>15</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419" sz="1200" b="0"/>
              <a:t>1 – Redes hoy</a:t>
            </a:r>
          </a:p>
          <a:p>
            <a:pPr rtl="0"/>
            <a:r>
              <a:rPr lang="es-419"/>
              <a:t>1.0.2 – ¿Qué aprenderé a hacer en este módulo?</a:t>
            </a:r>
          </a:p>
        </p:txBody>
      </p:sp>
    </p:spTree>
    <p:extLst>
      <p:ext uri="{BB962C8B-B14F-4D97-AF65-F5344CB8AC3E}">
        <p14:creationId xmlns:p14="http://schemas.microsoft.com/office/powerpoint/2010/main" val="15879240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Tx/>
              <a:buNone/>
            </a:pPr>
            <a:r>
              <a:rPr lang="es-419" sz="1200" b="0"/>
              <a:t>1 – Redes hoy</a:t>
            </a:r>
          </a:p>
          <a:p>
            <a:pPr rtl="0">
              <a:buFontTx/>
              <a:buNone/>
            </a:pPr>
            <a:r>
              <a:rPr lang="es-419" sz="1200" b="0"/>
              <a:t>1.1 – Las redes afectan</a:t>
            </a:r>
            <a:r>
              <a:rPr lang="es-419" sz="1200" b="0" baseline="0"/>
              <a:t> nuestras vidas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16</a:t>
            </a:fld>
            <a:endParaRPr/>
          </a:p>
        </p:txBody>
      </p:sp>
    </p:spTree>
    <p:extLst>
      <p:ext uri="{BB962C8B-B14F-4D97-AF65-F5344CB8AC3E}">
        <p14:creationId xmlns:p14="http://schemas.microsoft.com/office/powerpoint/2010/main" val="625529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17</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1.1 – Las redes afectan nuestras vidas</a:t>
            </a:r>
          </a:p>
          <a:p>
            <a:pPr rtl="0">
              <a:lnSpc>
                <a:spcPct val="80000"/>
              </a:lnSpc>
              <a:buFontTx/>
              <a:buNone/>
            </a:pPr>
            <a:r>
              <a:rPr lang="es-419" sz="1200" kern="1200">
                <a:solidFill>
                  <a:schemeClr val="tx1"/>
                </a:solidFill>
                <a:latin typeface="Arial" charset="0"/>
                <a:ea typeface="ＭＳ Ｐゴシック" charset="0"/>
                <a:cs typeface="ＭＳ Ｐゴシック" charset="0"/>
              </a:rPr>
              <a:t>1.1.1 — </a:t>
            </a:r>
            <a:r>
              <a:rPr lang="es-419"/>
              <a:t>Las redes nos conectan</a:t>
            </a:r>
          </a:p>
        </p:txBody>
      </p:sp>
    </p:spTree>
    <p:extLst>
      <p:ext uri="{BB962C8B-B14F-4D97-AF65-F5344CB8AC3E}">
        <p14:creationId xmlns:p14="http://schemas.microsoft.com/office/powerpoint/2010/main" val="3525190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18</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1.1 – Las redes afectan nuestras vidas</a:t>
            </a:r>
          </a:p>
          <a:p>
            <a:pPr rtl="0">
              <a:lnSpc>
                <a:spcPct val="80000"/>
              </a:lnSpc>
              <a:buFontTx/>
              <a:buNone/>
            </a:pPr>
            <a:r>
              <a:rPr lang="es-419" sz="1200" kern="1200">
                <a:solidFill>
                  <a:schemeClr val="tx1"/>
                </a:solidFill>
                <a:latin typeface="Arial" charset="0"/>
                <a:ea typeface="ＭＳ Ｐゴシック" charset="0"/>
                <a:cs typeface="ＭＳ Ｐゴシック" charset="0"/>
              </a:rPr>
              <a:t>1.1.2 – </a:t>
            </a:r>
            <a:r>
              <a:rPr lang="es-419"/>
              <a:t>Video: la experiencia de aprendizaje de Cisco Networking Academy</a:t>
            </a:r>
          </a:p>
        </p:txBody>
      </p:sp>
    </p:spTree>
    <p:extLst>
      <p:ext uri="{BB962C8B-B14F-4D97-AF65-F5344CB8AC3E}">
        <p14:creationId xmlns:p14="http://schemas.microsoft.com/office/powerpoint/2010/main" val="30705504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19</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1.1 – Las redes afectan nuestras vidas</a:t>
            </a:r>
          </a:p>
          <a:p>
            <a:pPr rtl="0">
              <a:lnSpc>
                <a:spcPct val="80000"/>
              </a:lnSpc>
              <a:buFontTx/>
              <a:buNone/>
            </a:pPr>
            <a:r>
              <a:rPr lang="es-419">
                <a:latin typeface="Arial" charset="0"/>
              </a:rPr>
              <a:t>1.1.3</a:t>
            </a:r>
            <a:r>
              <a:rPr lang="es-419" baseline="0">
                <a:latin typeface="Arial" charset="0"/>
              </a:rPr>
              <a:t> Sin límites</a:t>
            </a:r>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1.2 – Componentes</a:t>
            </a:r>
            <a:r>
              <a:rPr lang="es-419" sz="1200" kern="1200" baseline="0">
                <a:solidFill>
                  <a:schemeClr val="tx1"/>
                </a:solidFill>
                <a:latin typeface="Arial" charset="0"/>
                <a:ea typeface="ＭＳ Ｐゴシック" charset="0"/>
                <a:cs typeface="ＭＳ Ｐゴシック" charset="0"/>
              </a:rPr>
              <a:t> de red</a:t>
            </a:r>
          </a:p>
        </p:txBody>
      </p:sp>
      <p:sp>
        <p:nvSpPr>
          <p:cNvPr id="4" name="Slide Number Placeholder 3"/>
          <p:cNvSpPr>
            <a:spLocks noGrp="1"/>
          </p:cNvSpPr>
          <p:nvPr>
            <p:ph type="sldNum" sz="quarter" idx="10"/>
          </p:nvPr>
        </p:nvSpPr>
        <p:spPr/>
        <p:txBody>
          <a:bodyPr/>
          <a:lstStyle/>
          <a:p>
            <a:pPr rtl="0"/>
            <a:fld id="{5641018C-6CAF-B84E-B92C-ECB119457FBA}" type="slidenum">
              <a:rPr/>
              <a:t>20</a:t>
            </a:fld>
            <a:endParaRPr/>
          </a:p>
        </p:txBody>
      </p:sp>
    </p:spTree>
    <p:extLst>
      <p:ext uri="{BB962C8B-B14F-4D97-AF65-F5344CB8AC3E}">
        <p14:creationId xmlns:p14="http://schemas.microsoft.com/office/powerpoint/2010/main" val="6255296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21</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1.2 – Componentes</a:t>
            </a:r>
            <a:r>
              <a:rPr lang="es-419" sz="1200" kern="1200" baseline="0">
                <a:solidFill>
                  <a:schemeClr val="tx1"/>
                </a:solidFill>
                <a:latin typeface="Arial" charset="0"/>
                <a:ea typeface="ＭＳ Ｐゴシック" charset="0"/>
                <a:cs typeface="ＭＳ Ｐゴシック" charset="0"/>
              </a:rPr>
              <a:t> de red</a:t>
            </a:r>
          </a:p>
          <a:p>
            <a:pPr rtl="0">
              <a:lnSpc>
                <a:spcPct val="80000"/>
              </a:lnSpc>
              <a:buFontTx/>
              <a:buNone/>
            </a:pPr>
            <a:r>
              <a:rPr lang="es-419" sz="1200" kern="1200">
                <a:solidFill>
                  <a:schemeClr val="tx1"/>
                </a:solidFill>
                <a:latin typeface="Arial" charset="0"/>
                <a:ea typeface="ＭＳ Ｐゴシック" charset="0"/>
                <a:cs typeface="ＭＳ Ｐゴシック" charset="0"/>
              </a:rPr>
              <a:t>1.2.1— Roles de host</a:t>
            </a:r>
          </a:p>
        </p:txBody>
      </p:sp>
    </p:spTree>
    <p:extLst>
      <p:ext uri="{BB962C8B-B14F-4D97-AF65-F5344CB8AC3E}">
        <p14:creationId xmlns:p14="http://schemas.microsoft.com/office/powerpoint/2010/main" val="34275545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pPr algn="r"/>
              <a:t>2</a:t>
            </a:fld>
            <a:endParaRPr sz="800" b="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22</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1.2 – Componentes</a:t>
            </a:r>
            <a:r>
              <a:rPr lang="es-419" sz="1200" kern="1200" baseline="0">
                <a:solidFill>
                  <a:schemeClr val="tx1"/>
                </a:solidFill>
                <a:latin typeface="Arial" charset="0"/>
                <a:ea typeface="ＭＳ Ｐゴシック" charset="0"/>
                <a:cs typeface="ＭＳ Ｐゴシック" charset="0"/>
              </a:rPr>
              <a:t> de red</a:t>
            </a:r>
          </a:p>
          <a:p>
            <a:pPr marL="0" marR="0" lvl="0" indent="0" algn="l" defTabSz="457200" rtl="0" eaLnBrk="1" fontAlgn="auto" latinLnBrk="0" hangingPunct="1">
              <a:lnSpc>
                <a:spcPct val="80000"/>
              </a:lnSpc>
              <a:spcBef>
                <a:spcPts val="0"/>
              </a:spcBef>
              <a:spcAft>
                <a:spcPts val="0"/>
              </a:spcAft>
              <a:buClrTx/>
              <a:buSzTx/>
              <a:buFontTx/>
              <a:buNone/>
              <a:tabLst/>
              <a:defRPr/>
            </a:pPr>
            <a:r>
              <a:rPr lang="es-419" sz="1200" kern="1200">
                <a:solidFill>
                  <a:schemeClr val="tx1"/>
                </a:solidFill>
                <a:latin typeface="Arial" charset="0"/>
                <a:ea typeface="ＭＳ Ｐゴシック" charset="0"/>
                <a:cs typeface="ＭＳ Ｐゴシック" charset="0"/>
              </a:rPr>
              <a:t>1.2.2 – Punto a Punto</a:t>
            </a:r>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23</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1.2 – Componentes</a:t>
            </a:r>
            <a:r>
              <a:rPr lang="es-419" sz="1200" kern="1200" baseline="0">
                <a:solidFill>
                  <a:schemeClr val="tx1"/>
                </a:solidFill>
                <a:latin typeface="Arial" charset="0"/>
                <a:ea typeface="ＭＳ Ｐゴシック" charset="0"/>
                <a:cs typeface="ＭＳ Ｐゴシック" charset="0"/>
              </a:rPr>
              <a:t> de red</a:t>
            </a:r>
          </a:p>
          <a:p>
            <a:pPr marL="0" marR="0" lvl="0" indent="0" algn="l" defTabSz="457200" rtl="0" eaLnBrk="1" fontAlgn="auto" latinLnBrk="0" hangingPunct="1">
              <a:lnSpc>
                <a:spcPct val="80000"/>
              </a:lnSpc>
              <a:spcBef>
                <a:spcPts val="0"/>
              </a:spcBef>
              <a:spcAft>
                <a:spcPts val="0"/>
              </a:spcAft>
              <a:buClrTx/>
              <a:buSzTx/>
              <a:buFontTx/>
              <a:buNone/>
              <a:tabLst/>
              <a:defRPr/>
            </a:pPr>
            <a:r>
              <a:rPr lang="es-419" sz="1200" kern="1200">
                <a:solidFill>
                  <a:schemeClr val="tx1"/>
                </a:solidFill>
                <a:latin typeface="Arial" charset="0"/>
                <a:ea typeface="ＭＳ Ｐゴシック" charset="0"/>
                <a:cs typeface="ＭＳ Ｐゴシック" charset="0"/>
              </a:rPr>
              <a:t>1.2.3 – Dispositivos finales</a:t>
            </a:r>
          </a:p>
        </p:txBody>
      </p:sp>
    </p:spTree>
    <p:extLst>
      <p:ext uri="{BB962C8B-B14F-4D97-AF65-F5344CB8AC3E}">
        <p14:creationId xmlns:p14="http://schemas.microsoft.com/office/powerpoint/2010/main" val="34275545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1.2 – Componentes</a:t>
            </a:r>
            <a:r>
              <a:rPr lang="es-419" sz="1200" kern="1200" baseline="0">
                <a:solidFill>
                  <a:schemeClr val="tx1"/>
                </a:solidFill>
                <a:latin typeface="Arial" charset="0"/>
                <a:ea typeface="ＭＳ Ｐゴシック" charset="0"/>
                <a:cs typeface="ＭＳ Ｐゴシック" charset="0"/>
              </a:rPr>
              <a:t> de red</a:t>
            </a:r>
          </a:p>
          <a:p>
            <a:pPr marL="0" marR="0" lvl="0" indent="0" algn="l" defTabSz="457200" rtl="0" eaLnBrk="1" fontAlgn="auto" latinLnBrk="0" hangingPunct="1">
              <a:lnSpc>
                <a:spcPct val="80000"/>
              </a:lnSpc>
              <a:spcBef>
                <a:spcPts val="0"/>
              </a:spcBef>
              <a:spcAft>
                <a:spcPts val="0"/>
              </a:spcAft>
              <a:buClrTx/>
              <a:buSzTx/>
              <a:buFontTx/>
              <a:buNone/>
              <a:tabLst/>
              <a:defRPr/>
            </a:pPr>
            <a:r>
              <a:rPr lang="es-419" sz="1200" kern="1200">
                <a:solidFill>
                  <a:schemeClr val="tx1"/>
                </a:solidFill>
                <a:latin typeface="Arial" charset="0"/>
                <a:ea typeface="ＭＳ Ｐゴシック" charset="0"/>
                <a:cs typeface="ＭＳ Ｐゴシック" charset="0"/>
              </a:rPr>
              <a:t>1.2.4 – </a:t>
            </a:r>
            <a:r>
              <a:rPr lang="es-419"/>
              <a:t>Dispositivos de red intermedios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24</a:t>
            </a:fld>
            <a:endParaRPr>
              <a:solidFill>
                <a:prstClr val="black"/>
              </a:solidFill>
            </a:endParaRPr>
          </a:p>
        </p:txBody>
      </p:sp>
    </p:spTree>
    <p:extLst>
      <p:ext uri="{BB962C8B-B14F-4D97-AF65-F5344CB8AC3E}">
        <p14:creationId xmlns:p14="http://schemas.microsoft.com/office/powerpoint/2010/main" val="34479415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25</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1.2 – Componentes</a:t>
            </a:r>
            <a:r>
              <a:rPr lang="es-419" sz="1200" kern="1200" baseline="0">
                <a:solidFill>
                  <a:schemeClr val="tx1"/>
                </a:solidFill>
                <a:latin typeface="Arial" charset="0"/>
                <a:ea typeface="ＭＳ Ｐゴシック" charset="0"/>
                <a:cs typeface="ＭＳ Ｐゴシック" charset="0"/>
              </a:rPr>
              <a:t> de red</a:t>
            </a:r>
          </a:p>
          <a:p>
            <a:pPr marL="0" marR="0" lvl="0" indent="0" algn="l" defTabSz="457200" rtl="0" eaLnBrk="1" fontAlgn="auto" latinLnBrk="0" hangingPunct="1">
              <a:lnSpc>
                <a:spcPct val="80000"/>
              </a:lnSpc>
              <a:spcBef>
                <a:spcPts val="0"/>
              </a:spcBef>
              <a:spcAft>
                <a:spcPts val="0"/>
              </a:spcAft>
              <a:buClrTx/>
              <a:buSzTx/>
              <a:buFontTx/>
              <a:buNone/>
              <a:tabLst/>
              <a:defRPr/>
            </a:pPr>
            <a:r>
              <a:rPr lang="es-419" sz="1200" kern="1200">
                <a:solidFill>
                  <a:schemeClr val="tx1"/>
                </a:solidFill>
                <a:latin typeface="Arial" charset="0"/>
                <a:ea typeface="ＭＳ Ｐゴシック" charset="0"/>
                <a:cs typeface="ＭＳ Ｐゴシック" charset="0"/>
              </a:rPr>
              <a:t>1.2.5 – </a:t>
            </a:r>
            <a:r>
              <a:rPr lang="es-419"/>
              <a:t>Medios de red</a:t>
            </a:r>
          </a:p>
          <a:p>
            <a:pPr marL="0" marR="0" lvl="0" indent="0" algn="l" defTabSz="457200" rtl="0" eaLnBrk="1" fontAlgn="auto" latinLnBrk="0" hangingPunct="1">
              <a:lnSpc>
                <a:spcPct val="80000"/>
              </a:lnSpc>
              <a:spcBef>
                <a:spcPts val="0"/>
              </a:spcBef>
              <a:spcAft>
                <a:spcPts val="0"/>
              </a:spcAft>
              <a:buClrTx/>
              <a:buSzTx/>
              <a:buFontTx/>
              <a:buNone/>
              <a:tabLst/>
              <a:defRPr/>
            </a:pPr>
            <a:r>
              <a:rPr lang="es-419" sz="1200">
                <a:effectLst/>
              </a:rPr>
              <a:t>1.2.6 – Verifique su comprensión - Componentes de red</a:t>
            </a:r>
          </a:p>
        </p:txBody>
      </p:sp>
    </p:spTree>
    <p:extLst>
      <p:ext uri="{BB962C8B-B14F-4D97-AF65-F5344CB8AC3E}">
        <p14:creationId xmlns:p14="http://schemas.microsoft.com/office/powerpoint/2010/main" val="3427554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1.3 – </a:t>
            </a:r>
            <a:r>
              <a:rPr lang="es-419" sz="1200">
                <a:solidFill>
                  <a:schemeClr val="accent5">
                    <a:lumMod val="40000"/>
                    <a:lumOff val="60000"/>
                  </a:schemeClr>
                </a:solidFill>
              </a:rPr>
              <a:t>Representaciones de red y topologías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26</a:t>
            </a:fld>
            <a:endParaRPr>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1.3 – </a:t>
            </a:r>
            <a:r>
              <a:rPr lang="es-419" sz="1200">
                <a:solidFill>
                  <a:schemeClr val="accent5">
                    <a:lumMod val="40000"/>
                    <a:lumOff val="60000"/>
                  </a:schemeClr>
                </a:solidFill>
              </a:rPr>
              <a:t>Representaciones de red y topologías</a:t>
            </a:r>
          </a:p>
          <a:p>
            <a:pPr rtl="0">
              <a:lnSpc>
                <a:spcPct val="80000"/>
              </a:lnSpc>
              <a:buFontTx/>
              <a:buNone/>
            </a:pPr>
            <a:r>
              <a:rPr lang="es-419">
                <a:latin typeface="Arial" charset="0"/>
              </a:rPr>
              <a:t>1.3.1 – Representaciones de red</a:t>
            </a:r>
            <a:r>
              <a:rPr lang="es-419" baseline="0">
                <a:latin typeface="Arial" charset="0"/>
              </a:rPr>
              <a:t> </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27</a:t>
            </a:fld>
            <a:endParaRPr>
              <a:solidFill>
                <a:prstClr val="black"/>
              </a:solidFill>
            </a:endParaRPr>
          </a:p>
        </p:txBody>
      </p:sp>
    </p:spTree>
    <p:extLst>
      <p:ext uri="{BB962C8B-B14F-4D97-AF65-F5344CB8AC3E}">
        <p14:creationId xmlns:p14="http://schemas.microsoft.com/office/powerpoint/2010/main" val="25158769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1.3 – </a:t>
            </a:r>
            <a:r>
              <a:rPr lang="es-419" sz="1200">
                <a:solidFill>
                  <a:schemeClr val="accent5">
                    <a:lumMod val="40000"/>
                    <a:lumOff val="60000"/>
                  </a:schemeClr>
                </a:solidFill>
              </a:rPr>
              <a:t>Representaciones de red y topologías</a:t>
            </a:r>
          </a:p>
          <a:p>
            <a:pPr rtl="0">
              <a:lnSpc>
                <a:spcPct val="80000"/>
              </a:lnSpc>
              <a:buFontTx/>
              <a:buNone/>
            </a:pPr>
            <a:r>
              <a:rPr lang="es-419">
                <a:latin typeface="Arial" charset="0"/>
              </a:rPr>
              <a:t>1.3.2 – Diagramas de topología</a:t>
            </a:r>
          </a:p>
          <a:p>
            <a:pPr marL="0" marR="0" lvl="0" indent="0" algn="l" defTabSz="457200" rtl="0" eaLnBrk="1" fontAlgn="auto" latinLnBrk="0" hangingPunct="1">
              <a:lnSpc>
                <a:spcPct val="80000"/>
              </a:lnSpc>
              <a:spcBef>
                <a:spcPts val="0"/>
              </a:spcBef>
              <a:spcAft>
                <a:spcPts val="0"/>
              </a:spcAft>
              <a:buClrTx/>
              <a:buSzTx/>
              <a:buFontTx/>
              <a:buNone/>
              <a:tabLst/>
              <a:defRPr/>
            </a:pPr>
            <a:r>
              <a:rPr lang="es-419" sz="1200">
                <a:effectLst/>
              </a:rPr>
              <a:t>1.3.3 — Compruebe su comprensión — Representación de redes y topologías</a:t>
            </a:r>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28</a:t>
            </a:fld>
            <a:endParaRPr>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1.4 – </a:t>
            </a:r>
            <a:r>
              <a:rPr lang="es-419" sz="1200">
                <a:solidFill>
                  <a:schemeClr val="accent5">
                    <a:lumMod val="40000"/>
                    <a:lumOff val="60000"/>
                  </a:schemeClr>
                </a:solidFill>
              </a:rPr>
              <a:t>Tipos comunes de redes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29</a:t>
            </a:fld>
            <a:endParaRPr>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1.4 – </a:t>
            </a:r>
            <a:r>
              <a:rPr lang="es-419" sz="1200">
                <a:solidFill>
                  <a:schemeClr val="accent5">
                    <a:lumMod val="40000"/>
                    <a:lumOff val="60000"/>
                  </a:schemeClr>
                </a:solidFill>
              </a:rPr>
              <a:t>Tipos comunes de redes</a:t>
            </a:r>
          </a:p>
          <a:p>
            <a:pPr rtl="0"/>
            <a:r>
              <a:rPr lang="es-419"/>
              <a:t>1.4.1</a:t>
            </a:r>
            <a:r>
              <a:rPr lang="es-419" baseline="0"/>
              <a:t> – Redes de muchos tamaños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30</a:t>
            </a:fld>
            <a:endParaRPr>
              <a:solidFill>
                <a:prstClr val="black"/>
              </a:solidFill>
            </a:endParaRPr>
          </a:p>
        </p:txBody>
      </p:sp>
    </p:spTree>
    <p:extLst>
      <p:ext uri="{BB962C8B-B14F-4D97-AF65-F5344CB8AC3E}">
        <p14:creationId xmlns:p14="http://schemas.microsoft.com/office/powerpoint/2010/main" val="42784409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31</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1.4 – </a:t>
            </a:r>
            <a:r>
              <a:rPr lang="es-419" sz="1200">
                <a:solidFill>
                  <a:schemeClr val="accent5">
                    <a:lumMod val="40000"/>
                    <a:lumOff val="60000"/>
                  </a:schemeClr>
                </a:solidFill>
              </a:rPr>
              <a:t>Tipos comunes de redes</a:t>
            </a:r>
          </a:p>
          <a:p>
            <a:pPr rtl="0"/>
            <a:r>
              <a:rPr lang="es-419"/>
              <a:t>1.4.2</a:t>
            </a:r>
            <a:r>
              <a:rPr lang="es-419" baseline="0"/>
              <a:t> – </a:t>
            </a:r>
            <a:r>
              <a:rPr lang="es-419"/>
              <a:t>LANs y WANs</a:t>
            </a:r>
          </a:p>
        </p:txBody>
      </p:sp>
    </p:spTree>
    <p:extLst>
      <p:ext uri="{BB962C8B-B14F-4D97-AF65-F5344CB8AC3E}">
        <p14:creationId xmlns:p14="http://schemas.microsoft.com/office/powerpoint/2010/main" val="3427554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rtl="0"/>
            <a:fld id="{ACE20BE7-F2F3-4E26-9454-50B18F790A4E}" type="slidenum">
              <a:rPr sz="800" b="0">
                <a:ea typeface="ＭＳ Ｐゴシック" pitchFamily="34" charset="-128"/>
              </a:rPr>
              <a:pPr algn="r" rtl="0"/>
              <a:t>5</a:t>
            </a:fld>
            <a:endParaRPr sz="800" b="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1.4 – </a:t>
            </a:r>
            <a:r>
              <a:rPr lang="es-419" sz="1200">
                <a:solidFill>
                  <a:schemeClr val="accent5">
                    <a:lumMod val="40000"/>
                    <a:lumOff val="60000"/>
                  </a:schemeClr>
                </a:solidFill>
              </a:rPr>
              <a:t>Tipos comunes de redes</a:t>
            </a:r>
          </a:p>
          <a:p>
            <a:pPr rtl="0"/>
            <a:r>
              <a:rPr lang="es-419"/>
              <a:t>1.4.2</a:t>
            </a:r>
            <a:r>
              <a:rPr lang="es-419" baseline="0"/>
              <a:t> — </a:t>
            </a:r>
            <a:r>
              <a:rPr lang="es-419"/>
              <a:t>LAN y WAN (continuación)</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32</a:t>
            </a:fld>
            <a:endParaRPr>
              <a:solidFill>
                <a:prstClr val="black"/>
              </a:solidFill>
            </a:endParaRPr>
          </a:p>
        </p:txBody>
      </p:sp>
    </p:spTree>
    <p:extLst>
      <p:ext uri="{BB962C8B-B14F-4D97-AF65-F5344CB8AC3E}">
        <p14:creationId xmlns:p14="http://schemas.microsoft.com/office/powerpoint/2010/main" val="4260711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1.4 – </a:t>
            </a:r>
            <a:r>
              <a:rPr lang="es-419" sz="1200">
                <a:solidFill>
                  <a:schemeClr val="accent5">
                    <a:lumMod val="40000"/>
                    <a:lumOff val="60000"/>
                  </a:schemeClr>
                </a:solidFill>
              </a:rPr>
              <a:t>Tipos comunes de redes</a:t>
            </a:r>
          </a:p>
          <a:p>
            <a:pPr rtl="0"/>
            <a:r>
              <a:rPr lang="es-419" baseline="0"/>
              <a:t>1.4.3 —  Internet </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33</a:t>
            </a:fld>
            <a:endParaRPr>
              <a:solidFill>
                <a:prstClr val="black"/>
              </a:solidFill>
            </a:endParaRPr>
          </a:p>
        </p:txBody>
      </p:sp>
    </p:spTree>
    <p:extLst>
      <p:ext uri="{BB962C8B-B14F-4D97-AF65-F5344CB8AC3E}">
        <p14:creationId xmlns:p14="http://schemas.microsoft.com/office/powerpoint/2010/main" val="23431774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1.4 – </a:t>
            </a:r>
            <a:r>
              <a:rPr lang="es-419" sz="1200">
                <a:solidFill>
                  <a:schemeClr val="accent5">
                    <a:lumMod val="40000"/>
                    <a:lumOff val="60000"/>
                  </a:schemeClr>
                </a:solidFill>
              </a:rPr>
              <a:t>Tipos comunes de redes</a:t>
            </a:r>
          </a:p>
          <a:p>
            <a:pPr rtl="0"/>
            <a:r>
              <a:rPr lang="es-419"/>
              <a:t>1.4.4</a:t>
            </a:r>
            <a:r>
              <a:rPr lang="es-419" baseline="0"/>
              <a:t> </a:t>
            </a:r>
            <a:r>
              <a:rPr lang="es-419">
                <a:latin typeface="Arial" charset="0"/>
              </a:rPr>
              <a:t>– Intranets </a:t>
            </a:r>
            <a:r>
              <a:rPr lang="es-419" baseline="0">
                <a:latin typeface="Arial" charset="0"/>
              </a:rPr>
              <a:t> y Extranets</a:t>
            </a:r>
          </a:p>
          <a:p>
            <a:pPr marL="0" marR="0" lvl="0" indent="0" algn="l" defTabSz="457200" rtl="0" eaLnBrk="1" fontAlgn="auto" latinLnBrk="0" hangingPunct="1">
              <a:lnSpc>
                <a:spcPct val="100000"/>
              </a:lnSpc>
              <a:spcBef>
                <a:spcPts val="0"/>
              </a:spcBef>
              <a:spcAft>
                <a:spcPts val="0"/>
              </a:spcAft>
              <a:buClrTx/>
              <a:buSzTx/>
              <a:buFontTx/>
              <a:buNone/>
              <a:tabLst/>
              <a:defRPr/>
            </a:pPr>
            <a:r>
              <a:rPr lang="es-419" sz="1200">
                <a:effectLst/>
              </a:rPr>
              <a:t>1.4.5 – Verifique su comprensión - Tipos comunes de redes</a:t>
            </a:r>
          </a:p>
          <a:p>
            <a:endParaRPr lang="en-US"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34</a:t>
            </a:fld>
            <a:endParaRPr>
              <a:solidFill>
                <a:prstClr val="black"/>
              </a:solidFill>
            </a:endParaRPr>
          </a:p>
        </p:txBody>
      </p:sp>
    </p:spTree>
    <p:extLst>
      <p:ext uri="{BB962C8B-B14F-4D97-AF65-F5344CB8AC3E}">
        <p14:creationId xmlns:p14="http://schemas.microsoft.com/office/powerpoint/2010/main" val="31743421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1.5 – </a:t>
            </a:r>
            <a:r>
              <a:rPr lang="es-419" sz="1200">
                <a:solidFill>
                  <a:schemeClr val="accent5">
                    <a:lumMod val="40000"/>
                    <a:lumOff val="60000"/>
                  </a:schemeClr>
                </a:solidFill>
              </a:rPr>
              <a:t>Conexiones de internet</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35</a:t>
            </a:fld>
            <a:endParaRPr>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1.5 – </a:t>
            </a:r>
            <a:r>
              <a:rPr lang="es-419" sz="1200">
                <a:solidFill>
                  <a:schemeClr val="accent5">
                    <a:lumMod val="40000"/>
                    <a:lumOff val="60000"/>
                  </a:schemeClr>
                </a:solidFill>
              </a:rPr>
              <a:t>Conexiones de internet</a:t>
            </a:r>
          </a:p>
          <a:p>
            <a:pPr rtl="0">
              <a:lnSpc>
                <a:spcPct val="80000"/>
              </a:lnSpc>
              <a:buFontTx/>
              <a:buNone/>
            </a:pPr>
            <a:r>
              <a:rPr lang="es-419">
                <a:latin typeface="Arial" charset="0"/>
              </a:rPr>
              <a:t>1.5.1 – Tecnologías de acceso a Internet</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36</a:t>
            </a:fld>
            <a:endParaRPr>
              <a:solidFill>
                <a:prstClr val="black"/>
              </a:solidFill>
            </a:endParaRPr>
          </a:p>
        </p:txBody>
      </p:sp>
    </p:spTree>
    <p:extLst>
      <p:ext uri="{BB962C8B-B14F-4D97-AF65-F5344CB8AC3E}">
        <p14:creationId xmlns:p14="http://schemas.microsoft.com/office/powerpoint/2010/main" val="31795741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1.5 – </a:t>
            </a:r>
            <a:r>
              <a:rPr lang="es-419" sz="1200">
                <a:solidFill>
                  <a:schemeClr val="accent5">
                    <a:lumMod val="40000"/>
                    <a:lumOff val="60000"/>
                  </a:schemeClr>
                </a:solidFill>
              </a:rPr>
              <a:t>Conexiones de internet</a:t>
            </a:r>
          </a:p>
          <a:p>
            <a:pPr rtl="0">
              <a:lnSpc>
                <a:spcPct val="80000"/>
              </a:lnSpc>
              <a:buFontTx/>
              <a:buNone/>
            </a:pPr>
            <a:r>
              <a:rPr lang="es-419">
                <a:latin typeface="Arial" charset="0"/>
              </a:rPr>
              <a:t>1.5.2 – Conexiones a Internet para oficinas pequeñas y oficinas en el hogar</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37</a:t>
            </a:fld>
            <a:endParaRPr>
              <a:solidFill>
                <a:prstClr val="black"/>
              </a:solidFill>
            </a:endParaRPr>
          </a:p>
        </p:txBody>
      </p:sp>
    </p:spTree>
    <p:extLst>
      <p:ext uri="{BB962C8B-B14F-4D97-AF65-F5344CB8AC3E}">
        <p14:creationId xmlns:p14="http://schemas.microsoft.com/office/powerpoint/2010/main" val="29126298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1.5 – </a:t>
            </a:r>
            <a:r>
              <a:rPr lang="es-419" sz="1200">
                <a:solidFill>
                  <a:schemeClr val="accent5">
                    <a:lumMod val="40000"/>
                    <a:lumOff val="60000"/>
                  </a:schemeClr>
                </a:solidFill>
              </a:rPr>
              <a:t>Conexiones de internet</a:t>
            </a:r>
          </a:p>
          <a:p>
            <a:pPr rtl="0">
              <a:lnSpc>
                <a:spcPct val="80000"/>
              </a:lnSpc>
              <a:buFontTx/>
              <a:buNone/>
            </a:pPr>
            <a:r>
              <a:rPr lang="es-419">
                <a:latin typeface="Arial" charset="0"/>
              </a:rPr>
              <a:t>1.5.3 – Conexiones a Internet empresariales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38</a:t>
            </a:fld>
            <a:endParaRPr>
              <a:solidFill>
                <a:prstClr val="black"/>
              </a:solidFill>
            </a:endParaRPr>
          </a:p>
        </p:txBody>
      </p:sp>
    </p:spTree>
    <p:extLst>
      <p:ext uri="{BB962C8B-B14F-4D97-AF65-F5344CB8AC3E}">
        <p14:creationId xmlns:p14="http://schemas.microsoft.com/office/powerpoint/2010/main" val="9392875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1.5 – </a:t>
            </a:r>
            <a:r>
              <a:rPr lang="es-419" sz="1200">
                <a:solidFill>
                  <a:schemeClr val="accent5">
                    <a:lumMod val="40000"/>
                    <a:lumOff val="60000"/>
                  </a:schemeClr>
                </a:solidFill>
              </a:rPr>
              <a:t>Conexiones de internet</a:t>
            </a:r>
          </a:p>
          <a:p>
            <a:pPr rtl="0">
              <a:lnSpc>
                <a:spcPct val="80000"/>
              </a:lnSpc>
              <a:buFontTx/>
              <a:buNone/>
            </a:pPr>
            <a:r>
              <a:rPr lang="es-419">
                <a:latin typeface="Arial" charset="0"/>
              </a:rPr>
              <a:t>1.5.5 – La red convergente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39</a:t>
            </a:fld>
            <a:endParaRPr>
              <a:solidFill>
                <a:prstClr val="black"/>
              </a:solidFill>
            </a:endParaRPr>
          </a:p>
        </p:txBody>
      </p:sp>
    </p:spTree>
    <p:extLst>
      <p:ext uri="{BB962C8B-B14F-4D97-AF65-F5344CB8AC3E}">
        <p14:creationId xmlns:p14="http://schemas.microsoft.com/office/powerpoint/2010/main" val="10162150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1.5 – </a:t>
            </a:r>
            <a:r>
              <a:rPr lang="es-419" sz="1200">
                <a:solidFill>
                  <a:schemeClr val="accent5">
                    <a:lumMod val="40000"/>
                    <a:lumOff val="60000"/>
                  </a:schemeClr>
                </a:solidFill>
              </a:rPr>
              <a:t>Conexiones de internet</a:t>
            </a:r>
          </a:p>
          <a:p>
            <a:pPr rtl="0">
              <a:lnSpc>
                <a:spcPct val="80000"/>
              </a:lnSpc>
              <a:buFontTx/>
              <a:buNone/>
            </a:pPr>
            <a:r>
              <a:rPr lang="es-419">
                <a:latin typeface="Arial" charset="0"/>
              </a:rPr>
              <a:t>1.5.5 — La red convergente (Cont.)</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40</a:t>
            </a:fld>
            <a:endParaRPr>
              <a:solidFill>
                <a:prstClr val="black"/>
              </a:solidFill>
            </a:endParaRPr>
          </a:p>
        </p:txBody>
      </p:sp>
    </p:spTree>
    <p:extLst>
      <p:ext uri="{BB962C8B-B14F-4D97-AF65-F5344CB8AC3E}">
        <p14:creationId xmlns:p14="http://schemas.microsoft.com/office/powerpoint/2010/main" val="26128918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1.5 – </a:t>
            </a:r>
            <a:r>
              <a:rPr lang="es-419" sz="1200">
                <a:solidFill>
                  <a:schemeClr val="accent5">
                    <a:lumMod val="40000"/>
                    <a:lumOff val="60000"/>
                  </a:schemeClr>
                </a:solidFill>
              </a:rPr>
              <a:t>Conexiones de internet</a:t>
            </a:r>
          </a:p>
          <a:p>
            <a:pPr rtl="0">
              <a:lnSpc>
                <a:spcPct val="80000"/>
              </a:lnSpc>
              <a:buFontTx/>
              <a:buNone/>
            </a:pPr>
            <a:r>
              <a:rPr lang="es-419">
                <a:latin typeface="Arial" charset="0"/>
              </a:rPr>
              <a:t>1.5.5 – </a:t>
            </a:r>
            <a:r>
              <a:rPr lang="es-419"/>
              <a:t>Video - Descargue e instale Packet Tracer</a:t>
            </a:r>
          </a:p>
        </p:txBody>
      </p:sp>
      <p:sp>
        <p:nvSpPr>
          <p:cNvPr id="4" name="Slide Number Placeholder 3"/>
          <p:cNvSpPr>
            <a:spLocks noGrp="1"/>
          </p:cNvSpPr>
          <p:nvPr>
            <p:ph type="sldNum" sz="quarter" idx="10"/>
          </p:nvPr>
        </p:nvSpPr>
        <p:spPr/>
        <p:txBody>
          <a:bodyPr/>
          <a:lstStyle/>
          <a:p>
            <a:pPr rtl="0"/>
            <a:fld id="{5641018C-6CAF-B84E-B92C-ECB119457FBA}" type="slidenum">
              <a:rPr/>
              <a:t>41</a:t>
            </a:fld>
            <a:endParaRPr/>
          </a:p>
        </p:txBody>
      </p:sp>
    </p:spTree>
    <p:extLst>
      <p:ext uri="{BB962C8B-B14F-4D97-AF65-F5344CB8AC3E}">
        <p14:creationId xmlns:p14="http://schemas.microsoft.com/office/powerpoint/2010/main" val="1686244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marL="0" marR="0" lvl="0" indent="0" algn="r" defTabSz="901700" rtl="0" eaLnBrk="0" fontAlgn="base" latinLnBrk="0" hangingPunct="0">
              <a:lnSpc>
                <a:spcPct val="100000"/>
              </a:lnSpc>
              <a:spcBef>
                <a:spcPct val="0"/>
              </a:spcBef>
              <a:spcAft>
                <a:spcPct val="0"/>
              </a:spcAft>
              <a:buClrTx/>
              <a:buSzTx/>
              <a:buFontTx/>
              <a:buNone/>
              <a:tabLst/>
              <a:defRPr/>
            </a:pPr>
            <a:fld id="{ACE20BE7-F2F3-4E26-9454-50B18F790A4E}" type="slidenum">
              <a:rPr kumimoji="0" sz="800" b="0" i="0" u="none" strike="noStrike" kern="1200" cap="none" spc="0" normalizeH="0" baseline="0">
                <a:ln>
                  <a:noFill/>
                </a:ln>
                <a:solidFill>
                  <a:prstClr val="black"/>
                </a:solidFill>
                <a:effectLst/>
                <a:uLnTx/>
                <a:uFillTx/>
                <a:latin typeface="Arial" charset="0"/>
                <a:ea typeface="ＭＳ Ｐゴシック" pitchFamily="34" charset="-128"/>
                <a:cs typeface="Arial" charset="0"/>
              </a:rPr>
              <a:pPr marL="0" marR="0" lvl="0" indent="0" algn="r" defTabSz="901700" rtl="0" eaLnBrk="0" fontAlgn="base" latinLnBrk="0" hangingPunct="0">
                <a:lnSpc>
                  <a:spcPct val="100000"/>
                </a:lnSpc>
                <a:spcBef>
                  <a:spcPct val="0"/>
                </a:spcBef>
                <a:spcAft>
                  <a:spcPct val="0"/>
                </a:spcAft>
                <a:buClrTx/>
                <a:buSzTx/>
                <a:buFontTx/>
                <a:buNone/>
                <a:tabLst/>
                <a:defRPr/>
              </a:pPr>
              <a:t>6</a:t>
            </a:fld>
            <a:endParaRPr kumimoji="0" sz="800" b="0" i="0" u="none" strike="noStrike" kern="1200" cap="none" spc="0" normalizeH="0" baseline="0">
              <a:ln>
                <a:noFill/>
              </a:ln>
              <a:solidFill>
                <a:prstClr val="black"/>
              </a:solidFill>
              <a:effectLst/>
              <a:uLnTx/>
              <a:uFillTx/>
              <a:latin typeface="Arial" charset="0"/>
              <a:ea typeface="ＭＳ Ｐゴシック" pitchFamily="34" charset="-128"/>
              <a:cs typeface="Arial"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6977174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1.5 – </a:t>
            </a:r>
            <a:r>
              <a:rPr lang="es-419" sz="1200">
                <a:solidFill>
                  <a:schemeClr val="accent5">
                    <a:lumMod val="40000"/>
                    <a:lumOff val="60000"/>
                  </a:schemeClr>
                </a:solidFill>
              </a:rPr>
              <a:t>Conexiones de internet</a:t>
            </a:r>
          </a:p>
          <a:p>
            <a:pPr rtl="0">
              <a:lnSpc>
                <a:spcPct val="80000"/>
              </a:lnSpc>
              <a:buFontTx/>
              <a:buNone/>
            </a:pPr>
            <a:r>
              <a:rPr lang="es-419">
                <a:latin typeface="Arial" charset="0"/>
              </a:rPr>
              <a:t>1.5.6 — </a:t>
            </a:r>
            <a:r>
              <a:rPr lang="es-419"/>
              <a:t>Vídeo — Introducción a Cisco Packet Tracer</a:t>
            </a:r>
          </a:p>
        </p:txBody>
      </p:sp>
      <p:sp>
        <p:nvSpPr>
          <p:cNvPr id="4" name="Slide Number Placeholder 3"/>
          <p:cNvSpPr>
            <a:spLocks noGrp="1"/>
          </p:cNvSpPr>
          <p:nvPr>
            <p:ph type="sldNum" sz="quarter" idx="10"/>
          </p:nvPr>
        </p:nvSpPr>
        <p:spPr/>
        <p:txBody>
          <a:bodyPr/>
          <a:lstStyle/>
          <a:p>
            <a:pPr rtl="0"/>
            <a:fld id="{5641018C-6CAF-B84E-B92C-ECB119457FBA}" type="slidenum">
              <a:rPr/>
              <a:t>42</a:t>
            </a:fld>
            <a:endParaRPr/>
          </a:p>
        </p:txBody>
      </p:sp>
    </p:spTree>
    <p:extLst>
      <p:ext uri="{BB962C8B-B14F-4D97-AF65-F5344CB8AC3E}">
        <p14:creationId xmlns:p14="http://schemas.microsoft.com/office/powerpoint/2010/main" val="12731397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1.5 – </a:t>
            </a:r>
            <a:r>
              <a:rPr lang="es-419" sz="1200">
                <a:solidFill>
                  <a:schemeClr val="accent5">
                    <a:lumMod val="40000"/>
                    <a:lumOff val="60000"/>
                  </a:schemeClr>
                </a:solidFill>
              </a:rPr>
              <a:t>Conexiones de internet</a:t>
            </a:r>
          </a:p>
          <a:p>
            <a:pPr rtl="0">
              <a:lnSpc>
                <a:spcPct val="80000"/>
              </a:lnSpc>
              <a:buFontTx/>
              <a:buNone/>
            </a:pPr>
            <a:r>
              <a:rPr lang="es-419">
                <a:latin typeface="Arial" charset="0"/>
              </a:rPr>
              <a:t>1.5.7 – </a:t>
            </a:r>
            <a:r>
              <a:rPr lang="es-419"/>
              <a:t>Packet Tracer – Representación de red</a:t>
            </a:r>
          </a:p>
        </p:txBody>
      </p:sp>
      <p:sp>
        <p:nvSpPr>
          <p:cNvPr id="4" name="Slide Number Placeholder 3"/>
          <p:cNvSpPr>
            <a:spLocks noGrp="1"/>
          </p:cNvSpPr>
          <p:nvPr>
            <p:ph type="sldNum" sz="quarter" idx="10"/>
          </p:nvPr>
        </p:nvSpPr>
        <p:spPr/>
        <p:txBody>
          <a:bodyPr/>
          <a:lstStyle/>
          <a:p>
            <a:pPr rtl="0"/>
            <a:fld id="{5641018C-6CAF-B84E-B92C-ECB119457FBA}" type="slidenum">
              <a:rPr/>
              <a:t>43</a:t>
            </a:fld>
            <a:endParaRPr/>
          </a:p>
        </p:txBody>
      </p:sp>
    </p:spTree>
    <p:extLst>
      <p:ext uri="{BB962C8B-B14F-4D97-AF65-F5344CB8AC3E}">
        <p14:creationId xmlns:p14="http://schemas.microsoft.com/office/powerpoint/2010/main" val="35962847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1.6 – </a:t>
            </a:r>
            <a:r>
              <a:rPr lang="es-419" sz="1200">
                <a:solidFill>
                  <a:schemeClr val="accent5">
                    <a:lumMod val="40000"/>
                    <a:lumOff val="60000"/>
                  </a:schemeClr>
                </a:solidFill>
              </a:rPr>
              <a:t>Redes confiables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44</a:t>
            </a:fld>
            <a:endParaRPr>
              <a:solidFill>
                <a:prstClr val="black"/>
              </a:solidFill>
            </a:endParaRPr>
          </a:p>
        </p:txBody>
      </p:sp>
    </p:spTree>
    <p:extLst>
      <p:ext uri="{BB962C8B-B14F-4D97-AF65-F5344CB8AC3E}">
        <p14:creationId xmlns:p14="http://schemas.microsoft.com/office/powerpoint/2010/main" val="25730151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1.6 – </a:t>
            </a:r>
            <a:r>
              <a:rPr lang="es-419" sz="1200">
                <a:solidFill>
                  <a:schemeClr val="accent5">
                    <a:lumMod val="40000"/>
                    <a:lumOff val="60000"/>
                  </a:schemeClr>
                </a:solidFill>
              </a:rPr>
              <a:t>Redes confiables</a:t>
            </a:r>
          </a:p>
          <a:p>
            <a:pPr rtl="0">
              <a:lnSpc>
                <a:spcPct val="80000"/>
              </a:lnSpc>
              <a:buFontTx/>
              <a:buNone/>
            </a:pPr>
            <a:r>
              <a:rPr lang="es-419">
                <a:latin typeface="Arial" charset="0"/>
              </a:rPr>
              <a:t>1.6.1 – Red de arquitectura</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45</a:t>
            </a:fld>
            <a:endParaRPr>
              <a:solidFill>
                <a:prstClr val="black"/>
              </a:solidFill>
            </a:endParaRPr>
          </a:p>
        </p:txBody>
      </p:sp>
    </p:spTree>
    <p:extLst>
      <p:ext uri="{BB962C8B-B14F-4D97-AF65-F5344CB8AC3E}">
        <p14:creationId xmlns:p14="http://schemas.microsoft.com/office/powerpoint/2010/main" val="125184525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1.6 – </a:t>
            </a:r>
            <a:r>
              <a:rPr lang="es-419" sz="1200">
                <a:solidFill>
                  <a:schemeClr val="accent5">
                    <a:lumMod val="40000"/>
                    <a:lumOff val="60000"/>
                  </a:schemeClr>
                </a:solidFill>
              </a:rPr>
              <a:t>Redes confiables</a:t>
            </a:r>
          </a:p>
          <a:p>
            <a:pPr rtl="0">
              <a:lnSpc>
                <a:spcPct val="80000"/>
              </a:lnSpc>
              <a:buFontTx/>
              <a:buNone/>
            </a:pPr>
            <a:r>
              <a:rPr lang="es-419">
                <a:latin typeface="Arial" charset="0"/>
              </a:rPr>
              <a:t>1.6.2 – </a:t>
            </a:r>
            <a:r>
              <a:rPr lang="es-419" baseline="0">
                <a:latin typeface="Arial" charset="0"/>
              </a:rPr>
              <a:t> Tolerancia a fallos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46</a:t>
            </a:fld>
            <a:endParaRPr>
              <a:solidFill>
                <a:prstClr val="black"/>
              </a:solidFill>
            </a:endParaRPr>
          </a:p>
        </p:txBody>
      </p:sp>
    </p:spTree>
    <p:extLst>
      <p:ext uri="{BB962C8B-B14F-4D97-AF65-F5344CB8AC3E}">
        <p14:creationId xmlns:p14="http://schemas.microsoft.com/office/powerpoint/2010/main" val="6403320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1.6 – </a:t>
            </a:r>
            <a:r>
              <a:rPr lang="es-419" sz="1200">
                <a:solidFill>
                  <a:schemeClr val="accent5">
                    <a:lumMod val="40000"/>
                    <a:lumOff val="60000"/>
                  </a:schemeClr>
                </a:solidFill>
              </a:rPr>
              <a:t>Redes confiables</a:t>
            </a:r>
          </a:p>
          <a:p>
            <a:pPr rtl="0">
              <a:lnSpc>
                <a:spcPct val="80000"/>
              </a:lnSpc>
              <a:buFontTx/>
              <a:buNone/>
            </a:pPr>
            <a:r>
              <a:rPr lang="es-419">
                <a:latin typeface="Arial" charset="0"/>
              </a:rPr>
              <a:t>1.6.3 – Escalabilidad</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47</a:t>
            </a:fld>
            <a:endParaRPr>
              <a:solidFill>
                <a:prstClr val="black"/>
              </a:solidFill>
            </a:endParaRPr>
          </a:p>
        </p:txBody>
      </p:sp>
    </p:spTree>
    <p:extLst>
      <p:ext uri="{BB962C8B-B14F-4D97-AF65-F5344CB8AC3E}">
        <p14:creationId xmlns:p14="http://schemas.microsoft.com/office/powerpoint/2010/main" val="24003054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1.6 – </a:t>
            </a:r>
            <a:r>
              <a:rPr lang="es-419" sz="1200">
                <a:solidFill>
                  <a:schemeClr val="accent5">
                    <a:lumMod val="40000"/>
                    <a:lumOff val="60000"/>
                  </a:schemeClr>
                </a:solidFill>
              </a:rPr>
              <a:t>Redes confiables</a:t>
            </a:r>
          </a:p>
          <a:p>
            <a:pPr rtl="0">
              <a:lnSpc>
                <a:spcPct val="80000"/>
              </a:lnSpc>
              <a:buFontTx/>
              <a:buNone/>
            </a:pPr>
            <a:r>
              <a:rPr lang="es-419">
                <a:latin typeface="Arial" charset="0"/>
              </a:rPr>
              <a:t>1.6.4 – Calidad de servicio</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48</a:t>
            </a:fld>
            <a:endParaRPr>
              <a:solidFill>
                <a:prstClr val="black"/>
              </a:solidFill>
            </a:endParaRPr>
          </a:p>
        </p:txBody>
      </p:sp>
    </p:spTree>
    <p:extLst>
      <p:ext uri="{BB962C8B-B14F-4D97-AF65-F5344CB8AC3E}">
        <p14:creationId xmlns:p14="http://schemas.microsoft.com/office/powerpoint/2010/main" val="24154334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1.6 – </a:t>
            </a:r>
            <a:r>
              <a:rPr lang="es-419" sz="1200">
                <a:solidFill>
                  <a:schemeClr val="accent5">
                    <a:lumMod val="40000"/>
                    <a:lumOff val="60000"/>
                  </a:schemeClr>
                </a:solidFill>
              </a:rPr>
              <a:t>Redes confiables</a:t>
            </a:r>
          </a:p>
          <a:p>
            <a:pPr rtl="0">
              <a:lnSpc>
                <a:spcPct val="80000"/>
              </a:lnSpc>
              <a:buFontTx/>
              <a:buNone/>
            </a:pPr>
            <a:r>
              <a:rPr lang="es-419">
                <a:latin typeface="Arial" charset="0"/>
              </a:rPr>
              <a:t>1.6.5 — Seguridad de la red</a:t>
            </a:r>
          </a:p>
          <a:p>
            <a:pPr marL="0" marR="0" lvl="0" indent="0" algn="l" defTabSz="457200" rtl="0" eaLnBrk="1" fontAlgn="auto" latinLnBrk="0" hangingPunct="1">
              <a:lnSpc>
                <a:spcPct val="80000"/>
              </a:lnSpc>
              <a:spcBef>
                <a:spcPts val="0"/>
              </a:spcBef>
              <a:spcAft>
                <a:spcPts val="0"/>
              </a:spcAft>
              <a:buClrTx/>
              <a:buSzTx/>
              <a:buFontTx/>
              <a:buNone/>
              <a:tabLst/>
              <a:defRPr/>
            </a:pPr>
            <a:r>
              <a:rPr lang="es-419" sz="1200">
                <a:effectLst/>
              </a:rPr>
              <a:t>1.6.6 — Compruebe su comprensión — Redes fiables</a:t>
            </a:r>
          </a:p>
          <a:p>
            <a:pPr>
              <a:lnSpc>
                <a:spcPct val="80000"/>
              </a:lnSpc>
              <a:buFontTx/>
              <a:buNone/>
            </a:pPr>
            <a:endParaRPr lang="en-US"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49</a:t>
            </a:fld>
            <a:endParaRPr>
              <a:solidFill>
                <a:prstClr val="black"/>
              </a:solidFill>
            </a:endParaRPr>
          </a:p>
        </p:txBody>
      </p:sp>
    </p:spTree>
    <p:extLst>
      <p:ext uri="{BB962C8B-B14F-4D97-AF65-F5344CB8AC3E}">
        <p14:creationId xmlns:p14="http://schemas.microsoft.com/office/powerpoint/2010/main" val="38052331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1.7 – </a:t>
            </a:r>
            <a:r>
              <a:rPr lang="es-419" sz="1200">
                <a:solidFill>
                  <a:schemeClr val="accent5">
                    <a:lumMod val="40000"/>
                    <a:lumOff val="60000"/>
                  </a:schemeClr>
                </a:solidFill>
              </a:rPr>
              <a:t>Tendencias de red</a:t>
            </a:r>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50</a:t>
            </a:fld>
            <a:endParaRPr>
              <a:solidFill>
                <a:prstClr val="black"/>
              </a:solidFill>
            </a:endParaRPr>
          </a:p>
        </p:txBody>
      </p:sp>
    </p:spTree>
    <p:extLst>
      <p:ext uri="{BB962C8B-B14F-4D97-AF65-F5344CB8AC3E}">
        <p14:creationId xmlns:p14="http://schemas.microsoft.com/office/powerpoint/2010/main" val="30651753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1.7 – </a:t>
            </a:r>
            <a:r>
              <a:rPr lang="es-419" sz="1200">
                <a:solidFill>
                  <a:schemeClr val="accent5">
                    <a:lumMod val="40000"/>
                    <a:lumOff val="60000"/>
                  </a:schemeClr>
                </a:solidFill>
              </a:rPr>
              <a:t>Tendencias de red</a:t>
            </a:r>
          </a:p>
          <a:p>
            <a:pPr rtl="0">
              <a:lnSpc>
                <a:spcPct val="80000"/>
              </a:lnSpc>
              <a:buFontTx/>
              <a:buNone/>
            </a:pPr>
            <a:r>
              <a:rPr lang="es-419">
                <a:latin typeface="Arial" charset="0"/>
              </a:rPr>
              <a:t>1.7.1 —</a:t>
            </a:r>
            <a:r>
              <a:rPr lang="es-419" baseline="0">
                <a:latin typeface="Arial" charset="0"/>
              </a:rPr>
              <a:t> Tendencias</a:t>
            </a:r>
            <a:r>
              <a:rPr lang="es-419">
                <a:latin typeface="Arial" charset="0"/>
              </a:rPr>
              <a:t>recientes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51</a:t>
            </a:fld>
            <a:endParaRPr>
              <a:solidFill>
                <a:prstClr val="black"/>
              </a:solidFill>
            </a:endParaRPr>
          </a:p>
        </p:txBody>
      </p:sp>
    </p:spTree>
    <p:extLst>
      <p:ext uri="{BB962C8B-B14F-4D97-AF65-F5344CB8AC3E}">
        <p14:creationId xmlns:p14="http://schemas.microsoft.com/office/powerpoint/2010/main" val="2988400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rtl="0"/>
              <a:t>7</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1.7 – </a:t>
            </a:r>
            <a:r>
              <a:rPr lang="es-419" sz="1200">
                <a:solidFill>
                  <a:schemeClr val="accent5">
                    <a:lumMod val="40000"/>
                    <a:lumOff val="60000"/>
                  </a:schemeClr>
                </a:solidFill>
              </a:rPr>
              <a:t>Tendencias de red</a:t>
            </a:r>
          </a:p>
          <a:p>
            <a:pPr rtl="0">
              <a:lnSpc>
                <a:spcPct val="80000"/>
              </a:lnSpc>
              <a:buFontTx/>
              <a:buNone/>
            </a:pPr>
            <a:r>
              <a:rPr lang="es-419">
                <a:latin typeface="Arial" charset="0"/>
              </a:rPr>
              <a:t>1.7.2 – Bring Your Own Device (BYOD)</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52</a:t>
            </a:fld>
            <a:endParaRPr>
              <a:solidFill>
                <a:prstClr val="black"/>
              </a:solidFill>
            </a:endParaRPr>
          </a:p>
        </p:txBody>
      </p:sp>
    </p:spTree>
    <p:extLst>
      <p:ext uri="{BB962C8B-B14F-4D97-AF65-F5344CB8AC3E}">
        <p14:creationId xmlns:p14="http://schemas.microsoft.com/office/powerpoint/2010/main" val="9769226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1.7 – </a:t>
            </a:r>
            <a:r>
              <a:rPr lang="es-419" sz="1200">
                <a:solidFill>
                  <a:schemeClr val="accent5">
                    <a:lumMod val="40000"/>
                    <a:lumOff val="60000"/>
                  </a:schemeClr>
                </a:solidFill>
              </a:rPr>
              <a:t>Tendencias de red</a:t>
            </a:r>
          </a:p>
          <a:p>
            <a:pPr rtl="0">
              <a:lnSpc>
                <a:spcPct val="80000"/>
              </a:lnSpc>
              <a:buFontTx/>
              <a:buNone/>
            </a:pPr>
            <a:r>
              <a:rPr lang="es-419">
                <a:latin typeface="Arial" charset="0"/>
              </a:rPr>
              <a:t>1.7.3 – Colaboración en línea</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53</a:t>
            </a:fld>
            <a:endParaRPr>
              <a:solidFill>
                <a:prstClr val="black"/>
              </a:solidFill>
            </a:endParaRPr>
          </a:p>
        </p:txBody>
      </p:sp>
    </p:spTree>
    <p:extLst>
      <p:ext uri="{BB962C8B-B14F-4D97-AF65-F5344CB8AC3E}">
        <p14:creationId xmlns:p14="http://schemas.microsoft.com/office/powerpoint/2010/main" val="18009945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1.7 – </a:t>
            </a:r>
            <a:r>
              <a:rPr lang="es-419" sz="1200">
                <a:solidFill>
                  <a:schemeClr val="accent5">
                    <a:lumMod val="40000"/>
                    <a:lumOff val="60000"/>
                  </a:schemeClr>
                </a:solidFill>
              </a:rPr>
              <a:t>Tendencias de red</a:t>
            </a:r>
          </a:p>
          <a:p>
            <a:pPr rtl="0">
              <a:lnSpc>
                <a:spcPct val="80000"/>
              </a:lnSpc>
              <a:buFontTx/>
              <a:buNone/>
            </a:pPr>
            <a:r>
              <a:rPr lang="es-419">
                <a:latin typeface="Arial" charset="0"/>
              </a:rPr>
              <a:t>1.7.4 – Comunicación por video</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54</a:t>
            </a:fld>
            <a:endParaRPr>
              <a:solidFill>
                <a:prstClr val="black"/>
              </a:solidFill>
            </a:endParaRPr>
          </a:p>
        </p:txBody>
      </p:sp>
    </p:spTree>
    <p:extLst>
      <p:ext uri="{BB962C8B-B14F-4D97-AF65-F5344CB8AC3E}">
        <p14:creationId xmlns:p14="http://schemas.microsoft.com/office/powerpoint/2010/main" val="39926566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1.7 – </a:t>
            </a:r>
            <a:r>
              <a:rPr lang="es-419" sz="1200">
                <a:solidFill>
                  <a:schemeClr val="accent5">
                    <a:lumMod val="40000"/>
                    <a:lumOff val="60000"/>
                  </a:schemeClr>
                </a:solidFill>
              </a:rPr>
              <a:t>Tendencias de red</a:t>
            </a:r>
          </a:p>
          <a:p>
            <a:pPr rtl="0">
              <a:lnSpc>
                <a:spcPct val="80000"/>
              </a:lnSpc>
              <a:buFontTx/>
              <a:buNone/>
            </a:pPr>
            <a:r>
              <a:rPr lang="es-419">
                <a:latin typeface="Arial" charset="0"/>
              </a:rPr>
              <a:t>1.7.5 — </a:t>
            </a:r>
            <a:r>
              <a:rPr lang="es-419"/>
              <a:t>Vídeo — Cisco WebEx para Reuniones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55</a:t>
            </a:fld>
            <a:endParaRPr>
              <a:solidFill>
                <a:prstClr val="black"/>
              </a:solidFill>
            </a:endParaRPr>
          </a:p>
        </p:txBody>
      </p:sp>
    </p:spTree>
    <p:extLst>
      <p:ext uri="{BB962C8B-B14F-4D97-AF65-F5344CB8AC3E}">
        <p14:creationId xmlns:p14="http://schemas.microsoft.com/office/powerpoint/2010/main" val="26671963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1.7 – </a:t>
            </a:r>
            <a:r>
              <a:rPr lang="es-419" sz="1200">
                <a:solidFill>
                  <a:schemeClr val="accent5">
                    <a:lumMod val="40000"/>
                    <a:lumOff val="60000"/>
                  </a:schemeClr>
                </a:solidFill>
              </a:rPr>
              <a:t>Tendencias de red</a:t>
            </a:r>
          </a:p>
          <a:p>
            <a:pPr rtl="0">
              <a:lnSpc>
                <a:spcPct val="80000"/>
              </a:lnSpc>
              <a:buFontTx/>
              <a:buNone/>
            </a:pPr>
            <a:r>
              <a:rPr lang="es-419">
                <a:latin typeface="Arial" charset="0"/>
              </a:rPr>
              <a:t>1.7.6 – Computación en la nube</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56</a:t>
            </a:fld>
            <a:endParaRPr>
              <a:solidFill>
                <a:prstClr val="black"/>
              </a:solidFill>
            </a:endParaRPr>
          </a:p>
        </p:txBody>
      </p:sp>
    </p:spTree>
    <p:extLst>
      <p:ext uri="{BB962C8B-B14F-4D97-AF65-F5344CB8AC3E}">
        <p14:creationId xmlns:p14="http://schemas.microsoft.com/office/powerpoint/2010/main" val="153679121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1.7 – </a:t>
            </a:r>
            <a:r>
              <a:rPr lang="es-419" sz="1200">
                <a:solidFill>
                  <a:schemeClr val="accent5">
                    <a:lumMod val="40000"/>
                    <a:lumOff val="60000"/>
                  </a:schemeClr>
                </a:solidFill>
              </a:rPr>
              <a:t>Tendencias de red</a:t>
            </a:r>
          </a:p>
          <a:p>
            <a:pPr rtl="0">
              <a:lnSpc>
                <a:spcPct val="80000"/>
              </a:lnSpc>
              <a:buFontTx/>
              <a:buNone/>
            </a:pPr>
            <a:r>
              <a:rPr lang="es-419">
                <a:latin typeface="Arial" charset="0"/>
              </a:rPr>
              <a:t>1.7.6 — Computación en la nube (cont.)</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57</a:t>
            </a:fld>
            <a:endParaRPr>
              <a:solidFill>
                <a:prstClr val="black"/>
              </a:solidFill>
            </a:endParaRPr>
          </a:p>
        </p:txBody>
      </p:sp>
    </p:spTree>
    <p:extLst>
      <p:ext uri="{BB962C8B-B14F-4D97-AF65-F5344CB8AC3E}">
        <p14:creationId xmlns:p14="http://schemas.microsoft.com/office/powerpoint/2010/main" val="9990140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1.7 – </a:t>
            </a:r>
            <a:r>
              <a:rPr lang="es-419" sz="1200">
                <a:solidFill>
                  <a:schemeClr val="accent5">
                    <a:lumMod val="40000"/>
                    <a:lumOff val="60000"/>
                  </a:schemeClr>
                </a:solidFill>
              </a:rPr>
              <a:t>Tendencias de red</a:t>
            </a:r>
          </a:p>
          <a:p>
            <a:pPr rtl="0">
              <a:lnSpc>
                <a:spcPct val="80000"/>
              </a:lnSpc>
              <a:buFontTx/>
              <a:buNone/>
            </a:pPr>
            <a:r>
              <a:rPr lang="es-419">
                <a:latin typeface="Arial" charset="0"/>
              </a:rPr>
              <a:t>1.7.7 – Tecnología </a:t>
            </a:r>
            <a:r>
              <a:rPr lang="es-419" baseline="0">
                <a:latin typeface="Arial" charset="0"/>
              </a:rPr>
              <a:t> Tendencias en el hogar</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58</a:t>
            </a:fld>
            <a:endParaRPr>
              <a:solidFill>
                <a:prstClr val="black"/>
              </a:solidFill>
            </a:endParaRPr>
          </a:p>
        </p:txBody>
      </p:sp>
    </p:spTree>
    <p:extLst>
      <p:ext uri="{BB962C8B-B14F-4D97-AF65-F5344CB8AC3E}">
        <p14:creationId xmlns:p14="http://schemas.microsoft.com/office/powerpoint/2010/main" val="30888521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1.7 – </a:t>
            </a:r>
            <a:r>
              <a:rPr lang="es-419" sz="1200">
                <a:solidFill>
                  <a:schemeClr val="accent5">
                    <a:lumMod val="40000"/>
                    <a:lumOff val="60000"/>
                  </a:schemeClr>
                </a:solidFill>
              </a:rPr>
              <a:t>Tendencias de red</a:t>
            </a:r>
          </a:p>
          <a:p>
            <a:pPr rtl="0">
              <a:lnSpc>
                <a:spcPct val="80000"/>
              </a:lnSpc>
              <a:buFontTx/>
              <a:buNone/>
            </a:pPr>
            <a:r>
              <a:rPr lang="es-419">
                <a:latin typeface="Arial" charset="0"/>
              </a:rPr>
              <a:t>1.7.8 – Redes por línea eléctrica</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59</a:t>
            </a:fld>
            <a:endParaRPr>
              <a:solidFill>
                <a:prstClr val="black"/>
              </a:solidFill>
            </a:endParaRPr>
          </a:p>
        </p:txBody>
      </p:sp>
    </p:spTree>
    <p:extLst>
      <p:ext uri="{BB962C8B-B14F-4D97-AF65-F5344CB8AC3E}">
        <p14:creationId xmlns:p14="http://schemas.microsoft.com/office/powerpoint/2010/main" val="16049998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1.7 – </a:t>
            </a:r>
            <a:r>
              <a:rPr lang="es-419" sz="1200">
                <a:solidFill>
                  <a:schemeClr val="accent5">
                    <a:lumMod val="40000"/>
                    <a:lumOff val="60000"/>
                  </a:schemeClr>
                </a:solidFill>
              </a:rPr>
              <a:t>Tendencias de red</a:t>
            </a:r>
          </a:p>
          <a:p>
            <a:pPr rtl="0">
              <a:lnSpc>
                <a:spcPct val="80000"/>
              </a:lnSpc>
              <a:buFontTx/>
              <a:buNone/>
            </a:pPr>
            <a:r>
              <a:rPr lang="es-419">
                <a:latin typeface="Arial" charset="0"/>
              </a:rPr>
              <a:t>1.7.9 – Banda ancha inalámbrica</a:t>
            </a:r>
          </a:p>
          <a:p>
            <a:pPr marL="0" marR="0" lvl="0" indent="0" algn="l" defTabSz="457200" rtl="0" eaLnBrk="1" fontAlgn="auto" latinLnBrk="0" hangingPunct="1">
              <a:lnSpc>
                <a:spcPct val="80000"/>
              </a:lnSpc>
              <a:spcBef>
                <a:spcPts val="0"/>
              </a:spcBef>
              <a:spcAft>
                <a:spcPts val="0"/>
              </a:spcAft>
              <a:buClrTx/>
              <a:buSzTx/>
              <a:buFontTx/>
              <a:buNone/>
              <a:tabLst/>
              <a:defRPr/>
            </a:pPr>
            <a:r>
              <a:rPr lang="es-419" sz="1200">
                <a:effectLst/>
              </a:rPr>
              <a:t>1.7.10 – Verifique su comprensión - Tendencias de red</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60</a:t>
            </a:fld>
            <a:endParaRPr>
              <a:solidFill>
                <a:prstClr val="black"/>
              </a:solidFill>
            </a:endParaRPr>
          </a:p>
        </p:txBody>
      </p:sp>
    </p:spTree>
    <p:extLst>
      <p:ext uri="{BB962C8B-B14F-4D97-AF65-F5344CB8AC3E}">
        <p14:creationId xmlns:p14="http://schemas.microsoft.com/office/powerpoint/2010/main" val="33047724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1.8 — </a:t>
            </a:r>
            <a:r>
              <a:rPr lang="es-419" sz="1200">
                <a:solidFill>
                  <a:schemeClr val="accent5">
                    <a:lumMod val="40000"/>
                    <a:lumOff val="60000"/>
                  </a:schemeClr>
                </a:solidFill>
              </a:rPr>
              <a:t>Seguridad de la red</a:t>
            </a:r>
          </a:p>
          <a:p>
            <a:pPr>
              <a:buFontTx/>
              <a:buNone/>
            </a:pPr>
            <a:endParaRPr lang="en-GB" b="0" dirty="0"/>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61</a:t>
            </a:fld>
            <a:endParaRPr>
              <a:solidFill>
                <a:prstClr val="black"/>
              </a:solidFill>
            </a:endParaRPr>
          </a:p>
        </p:txBody>
      </p:sp>
    </p:spTree>
    <p:extLst>
      <p:ext uri="{BB962C8B-B14F-4D97-AF65-F5344CB8AC3E}">
        <p14:creationId xmlns:p14="http://schemas.microsoft.com/office/powerpoint/2010/main" val="3640824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rtl="0"/>
              <a:t>8</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94216619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1.8 — </a:t>
            </a:r>
            <a:r>
              <a:rPr lang="es-419" sz="1200">
                <a:solidFill>
                  <a:schemeClr val="accent5">
                    <a:lumMod val="40000"/>
                    <a:lumOff val="60000"/>
                  </a:schemeClr>
                </a:solidFill>
              </a:rPr>
              <a:t>Seguridad de la red</a:t>
            </a:r>
          </a:p>
          <a:p>
            <a:pPr rtl="0">
              <a:lnSpc>
                <a:spcPct val="80000"/>
              </a:lnSpc>
              <a:buFontTx/>
              <a:buNone/>
            </a:pPr>
            <a:r>
              <a:rPr lang="es-419">
                <a:latin typeface="Arial" charset="0"/>
              </a:rPr>
              <a:t>1.8.1 – Amenazas de</a:t>
            </a:r>
            <a:r>
              <a:rPr lang="es-419" baseline="0">
                <a:latin typeface="Arial" charset="0"/>
              </a:rPr>
              <a:t> seguridad</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62</a:t>
            </a:fld>
            <a:endParaRPr>
              <a:solidFill>
                <a:prstClr val="black"/>
              </a:solidFill>
            </a:endParaRPr>
          </a:p>
        </p:txBody>
      </p:sp>
    </p:spTree>
    <p:extLst>
      <p:ext uri="{BB962C8B-B14F-4D97-AF65-F5344CB8AC3E}">
        <p14:creationId xmlns:p14="http://schemas.microsoft.com/office/powerpoint/2010/main" val="10777651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1.8 — </a:t>
            </a:r>
            <a:r>
              <a:rPr lang="es-419" sz="1200">
                <a:solidFill>
                  <a:schemeClr val="accent5">
                    <a:lumMod val="40000"/>
                    <a:lumOff val="60000"/>
                  </a:schemeClr>
                </a:solidFill>
              </a:rPr>
              <a:t>Seguridad de la red</a:t>
            </a:r>
          </a:p>
          <a:p>
            <a:pPr rtl="0">
              <a:lnSpc>
                <a:spcPct val="80000"/>
              </a:lnSpc>
              <a:buFontTx/>
              <a:buNone/>
            </a:pPr>
            <a:r>
              <a:rPr lang="es-419">
                <a:latin typeface="Arial" charset="0"/>
              </a:rPr>
              <a:t>1.8.1 – Amenazas de</a:t>
            </a:r>
            <a:r>
              <a:rPr lang="es-419" baseline="0">
                <a:latin typeface="Arial" charset="0"/>
              </a:rPr>
              <a:t> seguridad (Cont.)</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63</a:t>
            </a:fld>
            <a:endParaRPr>
              <a:solidFill>
                <a:prstClr val="black"/>
              </a:solidFill>
            </a:endParaRPr>
          </a:p>
        </p:txBody>
      </p:sp>
    </p:spTree>
    <p:extLst>
      <p:ext uri="{BB962C8B-B14F-4D97-AF65-F5344CB8AC3E}">
        <p14:creationId xmlns:p14="http://schemas.microsoft.com/office/powerpoint/2010/main" val="317012754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1.8 — </a:t>
            </a:r>
            <a:r>
              <a:rPr lang="es-419" sz="1200">
                <a:solidFill>
                  <a:schemeClr val="accent5">
                    <a:lumMod val="40000"/>
                    <a:lumOff val="60000"/>
                  </a:schemeClr>
                </a:solidFill>
              </a:rPr>
              <a:t>Seguridad de la red</a:t>
            </a:r>
          </a:p>
          <a:p>
            <a:pPr rtl="0">
              <a:lnSpc>
                <a:spcPct val="80000"/>
              </a:lnSpc>
              <a:buFontTx/>
              <a:buNone/>
            </a:pPr>
            <a:r>
              <a:rPr lang="es-419">
                <a:latin typeface="Arial" charset="0"/>
              </a:rPr>
              <a:t>1.8.2 – Soluciones de</a:t>
            </a:r>
            <a:r>
              <a:rPr lang="es-419" baseline="0">
                <a:latin typeface="Arial" charset="0"/>
              </a:rPr>
              <a:t> seguridad</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64</a:t>
            </a:fld>
            <a:endParaRPr>
              <a:solidFill>
                <a:prstClr val="black"/>
              </a:solidFill>
            </a:endParaRPr>
          </a:p>
        </p:txBody>
      </p:sp>
    </p:spTree>
    <p:extLst>
      <p:ext uri="{BB962C8B-B14F-4D97-AF65-F5344CB8AC3E}">
        <p14:creationId xmlns:p14="http://schemas.microsoft.com/office/powerpoint/2010/main" val="25637961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1.8 — </a:t>
            </a:r>
            <a:r>
              <a:rPr lang="es-419" sz="1200">
                <a:solidFill>
                  <a:schemeClr val="accent5">
                    <a:lumMod val="40000"/>
                    <a:lumOff val="60000"/>
                  </a:schemeClr>
                </a:solidFill>
              </a:rPr>
              <a:t>Seguridad de la red</a:t>
            </a:r>
          </a:p>
          <a:p>
            <a:pPr rtl="0">
              <a:lnSpc>
                <a:spcPct val="80000"/>
              </a:lnSpc>
              <a:buFontTx/>
              <a:buNone/>
            </a:pPr>
            <a:r>
              <a:rPr lang="es-419">
                <a:latin typeface="Arial" charset="0"/>
              </a:rPr>
              <a:t>1.8.2 —</a:t>
            </a:r>
            <a:r>
              <a:rPr lang="es-419" baseline="0">
                <a:latin typeface="Arial" charset="0"/>
              </a:rPr>
              <a:t> Soluciones de seguridad (cont.) </a:t>
            </a:r>
          </a:p>
          <a:p>
            <a:pPr marL="0" marR="0" lvl="0" indent="0" algn="l" defTabSz="457200" rtl="0" eaLnBrk="1" fontAlgn="auto" latinLnBrk="0" hangingPunct="1">
              <a:lnSpc>
                <a:spcPct val="80000"/>
              </a:lnSpc>
              <a:spcBef>
                <a:spcPts val="0"/>
              </a:spcBef>
              <a:spcAft>
                <a:spcPts val="0"/>
              </a:spcAft>
              <a:buClrTx/>
              <a:buSzTx/>
              <a:buFontTx/>
              <a:buNone/>
              <a:tabLst/>
              <a:defRPr/>
            </a:pPr>
            <a:r>
              <a:rPr lang="es-419" sz="1200">
                <a:effectLst/>
              </a:rPr>
              <a:t>1.8.3 – Verifique su comprensión - Seguridad de red</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65</a:t>
            </a:fld>
            <a:endParaRPr>
              <a:solidFill>
                <a:prstClr val="black"/>
              </a:solidFill>
            </a:endParaRPr>
          </a:p>
        </p:txBody>
      </p:sp>
    </p:spTree>
    <p:extLst>
      <p:ext uri="{BB962C8B-B14F-4D97-AF65-F5344CB8AC3E}">
        <p14:creationId xmlns:p14="http://schemas.microsoft.com/office/powerpoint/2010/main" val="30804635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1.9 — </a:t>
            </a:r>
            <a:r>
              <a:rPr lang="es-419" sz="1200">
                <a:solidFill>
                  <a:schemeClr val="accent5">
                    <a:lumMod val="40000"/>
                    <a:lumOff val="60000"/>
                  </a:schemeClr>
                </a:solidFill>
              </a:rPr>
              <a:t>El profesional de TI</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66</a:t>
            </a:fld>
            <a:endParaRPr>
              <a:solidFill>
                <a:prstClr val="black"/>
              </a:solidFill>
            </a:endParaRPr>
          </a:p>
        </p:txBody>
      </p:sp>
    </p:spTree>
    <p:extLst>
      <p:ext uri="{BB962C8B-B14F-4D97-AF65-F5344CB8AC3E}">
        <p14:creationId xmlns:p14="http://schemas.microsoft.com/office/powerpoint/2010/main" val="25240740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1.9 — </a:t>
            </a:r>
            <a:r>
              <a:rPr lang="es-419" sz="1200">
                <a:solidFill>
                  <a:schemeClr val="accent5">
                    <a:lumMod val="40000"/>
                    <a:lumOff val="60000"/>
                  </a:schemeClr>
                </a:solidFill>
              </a:rPr>
              <a:t>El profesional de TI</a:t>
            </a:r>
          </a:p>
          <a:p>
            <a:pPr rtl="0">
              <a:lnSpc>
                <a:spcPct val="80000"/>
              </a:lnSpc>
              <a:buFontTx/>
              <a:buNone/>
            </a:pPr>
            <a:r>
              <a:rPr lang="es-419" baseline="0">
                <a:latin typeface="Arial" charset="0"/>
              </a:rPr>
              <a:t>1.9.1 — CCNA</a:t>
            </a:r>
          </a:p>
          <a:p>
            <a:pPr rtl="0">
              <a:lnSpc>
                <a:spcPct val="80000"/>
              </a:lnSpc>
              <a:buFontTx/>
              <a:buNone/>
            </a:pPr>
            <a:r>
              <a:rPr lang="es-419" baseline="0">
                <a:latin typeface="Arial" charset="0"/>
              </a:rPr>
              <a:t>Diagrama de https://newsroom.cisco.com/press-release-content?type=webcontent&amp;articleId=1993077</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67</a:t>
            </a:fld>
            <a:endParaRPr>
              <a:solidFill>
                <a:prstClr val="black"/>
              </a:solidFill>
            </a:endParaRPr>
          </a:p>
        </p:txBody>
      </p:sp>
    </p:spTree>
    <p:extLst>
      <p:ext uri="{BB962C8B-B14F-4D97-AF65-F5344CB8AC3E}">
        <p14:creationId xmlns:p14="http://schemas.microsoft.com/office/powerpoint/2010/main" val="28705707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1.9 — </a:t>
            </a:r>
            <a:r>
              <a:rPr lang="es-419" sz="1200">
                <a:solidFill>
                  <a:schemeClr val="accent5">
                    <a:lumMod val="40000"/>
                    <a:lumOff val="60000"/>
                  </a:schemeClr>
                </a:solidFill>
              </a:rPr>
              <a:t>El profesional de TI</a:t>
            </a:r>
          </a:p>
          <a:p>
            <a:pPr rtl="0">
              <a:lnSpc>
                <a:spcPct val="80000"/>
              </a:lnSpc>
              <a:buFontTx/>
              <a:buNone/>
            </a:pPr>
            <a:r>
              <a:rPr lang="es-419" baseline="0">
                <a:latin typeface="Arial" charset="0"/>
              </a:rPr>
              <a:t>1.9.2 — </a:t>
            </a:r>
            <a:r>
              <a:rPr lang="es-419"/>
              <a:t>Trabajos de creación de redes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68</a:t>
            </a:fld>
            <a:endParaRPr>
              <a:solidFill>
                <a:prstClr val="black"/>
              </a:solidFill>
            </a:endParaRPr>
          </a:p>
        </p:txBody>
      </p:sp>
    </p:spTree>
    <p:extLst>
      <p:ext uri="{BB962C8B-B14F-4D97-AF65-F5344CB8AC3E}">
        <p14:creationId xmlns:p14="http://schemas.microsoft.com/office/powerpoint/2010/main" val="278819068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1.9 — </a:t>
            </a:r>
            <a:r>
              <a:rPr lang="es-419" sz="1200">
                <a:solidFill>
                  <a:schemeClr val="accent5">
                    <a:lumMod val="40000"/>
                    <a:lumOff val="60000"/>
                  </a:schemeClr>
                </a:solidFill>
              </a:rPr>
              <a:t>El profesional de TI</a:t>
            </a:r>
          </a:p>
          <a:p>
            <a:pPr rtl="0">
              <a:lnSpc>
                <a:spcPct val="80000"/>
              </a:lnSpc>
              <a:buFontTx/>
              <a:buNone/>
            </a:pPr>
            <a:r>
              <a:rPr lang="es-419" baseline="0">
                <a:latin typeface="Arial" charset="0"/>
              </a:rPr>
              <a:t>1.9.3 – </a:t>
            </a:r>
            <a:r>
              <a:rPr lang="es-419"/>
              <a:t>Lab – Investigación de oportunidades de trabajo en redes y TI </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69</a:t>
            </a:fld>
            <a:endParaRPr>
              <a:solidFill>
                <a:prstClr val="black"/>
              </a:solidFill>
            </a:endParaRPr>
          </a:p>
        </p:txBody>
      </p:sp>
    </p:spTree>
    <p:extLst>
      <p:ext uri="{BB962C8B-B14F-4D97-AF65-F5344CB8AC3E}">
        <p14:creationId xmlns:p14="http://schemas.microsoft.com/office/powerpoint/2010/main" val="15643530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1.10 – </a:t>
            </a:r>
            <a:r>
              <a:rPr lang="es-419">
                <a:solidFill>
                  <a:schemeClr val="accent5">
                    <a:lumMod val="40000"/>
                    <a:lumOff val="60000"/>
                  </a:schemeClr>
                </a:solidFill>
              </a:rPr>
              <a:t>Módulo de Práctica y Prueba </a:t>
            </a:r>
          </a:p>
        </p:txBody>
      </p:sp>
      <p:sp>
        <p:nvSpPr>
          <p:cNvPr id="4" name="Slide Number Placeholder 3"/>
          <p:cNvSpPr>
            <a:spLocks noGrp="1"/>
          </p:cNvSpPr>
          <p:nvPr>
            <p:ph type="sldNum" sz="quarter" idx="10"/>
          </p:nvPr>
        </p:nvSpPr>
        <p:spPr/>
        <p:txBody>
          <a:bodyPr/>
          <a:lstStyle/>
          <a:p>
            <a:pPr rtl="0"/>
            <a:fld id="{5641018C-6CAF-B84E-B92C-ECB119457FBA}" type="slidenum">
              <a:rPr/>
              <a:t>70</a:t>
            </a:fld>
            <a:endParaRPr/>
          </a:p>
        </p:txBody>
      </p:sp>
    </p:spTree>
    <p:extLst>
      <p:ext uri="{BB962C8B-B14F-4D97-AF65-F5344CB8AC3E}">
        <p14:creationId xmlns:p14="http://schemas.microsoft.com/office/powerpoint/2010/main" val="181592676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1.10 – </a:t>
            </a:r>
            <a:r>
              <a:rPr lang="es-419">
                <a:solidFill>
                  <a:schemeClr val="accent5">
                    <a:lumMod val="40000"/>
                    <a:lumOff val="60000"/>
                  </a:schemeClr>
                </a:solidFill>
              </a:rPr>
              <a:t>Módulo de Práctica y Prueba </a:t>
            </a:r>
          </a:p>
          <a:p>
            <a:pPr rtl="0">
              <a:lnSpc>
                <a:spcPct val="80000"/>
              </a:lnSpc>
              <a:buFontTx/>
              <a:buNone/>
            </a:pPr>
            <a:r>
              <a:rPr lang="es-419">
                <a:latin typeface="Arial" charset="0"/>
              </a:rPr>
              <a:t>1.10.1</a:t>
            </a:r>
            <a:r>
              <a:rPr lang="es-419" baseline="0">
                <a:latin typeface="Arial" charset="0"/>
              </a:rPr>
              <a:t> – </a:t>
            </a:r>
            <a:r>
              <a:rPr lang="es-419"/>
              <a:t>¿Qué aprendí en este módulo?</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71</a:t>
            </a:fld>
            <a:endParaRPr>
              <a:solidFill>
                <a:prstClr val="black"/>
              </a:solidFill>
            </a:endParaRPr>
          </a:p>
        </p:txBody>
      </p:sp>
    </p:spTree>
    <p:extLst>
      <p:ext uri="{BB962C8B-B14F-4D97-AF65-F5344CB8AC3E}">
        <p14:creationId xmlns:p14="http://schemas.microsoft.com/office/powerpoint/2010/main" val="20706941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rtl="0"/>
              <a:t>9</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1079690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sz="1200" kern="1200">
                <a:solidFill>
                  <a:schemeClr val="tx1"/>
                </a:solidFill>
                <a:latin typeface="Arial" charset="0"/>
                <a:ea typeface="ＭＳ Ｐゴシック" charset="0"/>
                <a:cs typeface="ＭＳ Ｐゴシック" charset="0"/>
              </a:rPr>
              <a:t>1.10 – </a:t>
            </a:r>
            <a:r>
              <a:rPr lang="es-419">
                <a:solidFill>
                  <a:schemeClr val="accent5">
                    <a:lumMod val="40000"/>
                    <a:lumOff val="60000"/>
                  </a:schemeClr>
                </a:solidFill>
              </a:rPr>
              <a:t>Módulo de Práctica y Prueba </a:t>
            </a:r>
          </a:p>
          <a:p>
            <a:pPr rtl="0">
              <a:lnSpc>
                <a:spcPct val="80000"/>
              </a:lnSpc>
              <a:buFontTx/>
              <a:buNone/>
            </a:pPr>
            <a:r>
              <a:rPr lang="es-419">
                <a:latin typeface="Arial" charset="0"/>
              </a:rPr>
              <a:t>1.10.1</a:t>
            </a:r>
            <a:r>
              <a:rPr lang="es-419" baseline="0">
                <a:latin typeface="Arial" charset="0"/>
              </a:rPr>
              <a:t> – </a:t>
            </a:r>
            <a:r>
              <a:rPr lang="es-419"/>
              <a:t>¿Qué aprendí en este módulo? (continuación)</a:t>
            </a:r>
          </a:p>
          <a:p>
            <a:pPr marL="0" marR="0" lvl="0" indent="0" algn="l" defTabSz="457200" rtl="0" eaLnBrk="1" fontAlgn="auto" latinLnBrk="0" hangingPunct="1">
              <a:lnSpc>
                <a:spcPct val="80000"/>
              </a:lnSpc>
              <a:spcBef>
                <a:spcPts val="0"/>
              </a:spcBef>
              <a:spcAft>
                <a:spcPts val="0"/>
              </a:spcAft>
              <a:buClrTx/>
              <a:buSzTx/>
              <a:buFontTx/>
              <a:buNone/>
              <a:tabLst/>
              <a:defRPr/>
            </a:pPr>
            <a:r>
              <a:rPr lang="es-419"/>
              <a:t>1.10.2 </a:t>
            </a:r>
            <a:r>
              <a:rPr lang="es-419" sz="1200">
                <a:effectLst/>
              </a:rPr>
              <a:t>– Prueba de</a:t>
            </a:r>
            <a:r>
              <a:rPr lang="es-419" sz="1200" baseline="0">
                <a:effectLst/>
              </a:rPr>
              <a:t> módulo</a:t>
            </a:r>
          </a:p>
          <a:p>
            <a:pPr>
              <a:lnSpc>
                <a:spcPct val="80000"/>
              </a:lnSpc>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72</a:t>
            </a:fld>
            <a:endParaRPr>
              <a:solidFill>
                <a:prstClr val="black"/>
              </a:solidFill>
            </a:endParaRPr>
          </a:p>
        </p:txBody>
      </p:sp>
    </p:spTree>
    <p:extLst>
      <p:ext uri="{BB962C8B-B14F-4D97-AF65-F5344CB8AC3E}">
        <p14:creationId xmlns:p14="http://schemas.microsoft.com/office/powerpoint/2010/main" val="226877475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rtl="0"/>
              <a:t>73</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 – Redes hoy</a:t>
            </a:r>
          </a:p>
          <a:p>
            <a:pPr rtl="0">
              <a:lnSpc>
                <a:spcPct val="80000"/>
              </a:lnSpc>
              <a:buFontTx/>
              <a:buNone/>
            </a:pPr>
            <a:r>
              <a:rPr lang="es-419">
                <a:latin typeface="Arial" charset="0"/>
              </a:rPr>
              <a:t>Nuevos términos y comandos</a:t>
            </a:r>
          </a:p>
        </p:txBody>
      </p:sp>
    </p:spTree>
    <p:extLst>
      <p:ext uri="{BB962C8B-B14F-4D97-AF65-F5344CB8AC3E}">
        <p14:creationId xmlns:p14="http://schemas.microsoft.com/office/powerpoint/2010/main" val="415609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solidFill>
                  <a:prstClr val="black"/>
                </a:solidFill>
              </a:rPr>
              <a:pPr algn="r" rtl="0"/>
              <a:t>10</a:t>
            </a:fld>
            <a:endParaRPr sz="800" b="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838196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solidFill>
                  <a:prstClr val="black"/>
                </a:solidFill>
              </a:rPr>
              <a:pPr algn="r" rtl="0"/>
              <a:t>11</a:t>
            </a:fld>
            <a:endParaRPr sz="800" b="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9560440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585900788"/>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2505005947"/>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245927920"/>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09772669"/>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408090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4396338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902326994"/>
      </p:ext>
    </p:extLst>
  </p:cSld>
  <p:clrMapOvr>
    <a:masterClrMapping/>
  </p:clrMapOvr>
  <p:transition spd="slow">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1109486808"/>
      </p:ext>
    </p:extLst>
  </p:cSld>
  <p:clrMapOvr>
    <a:masterClrMapping/>
  </p:clrMapOvr>
  <p:transition spd="slow">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2731436979"/>
      </p:ext>
    </p:extLst>
  </p:cSld>
  <p:clrMapOvr>
    <a:masterClrMapping/>
  </p:clrMapOvr>
  <p:transition spd="slow">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28553789"/>
      </p:ext>
    </p:extLst>
  </p:cSld>
  <p:clrMapOvr>
    <a:masterClrMapping/>
  </p:clrMapOvr>
  <p:transition spd="slow">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44045931"/>
      </p:ext>
    </p:extLst>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067125480"/>
      </p:ext>
    </p:extLst>
  </p:cSld>
  <p:clrMapOvr>
    <a:masterClrMapping/>
  </p:clrMapOvr>
  <p:transition spd="slow">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4045682949"/>
      </p:ext>
    </p:extLst>
  </p:cSld>
  <p:clrMapOvr>
    <a:masterClrMapping/>
  </p:clrMapOvr>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57552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sz="60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es-419" sz="600">
                <a:solidFill>
                  <a:schemeClr val="accent5">
                    <a:lumMod val="50000"/>
                  </a:schemeClr>
                </a:solidFill>
                <a:latin typeface="+mn-lt"/>
                <a:ea typeface="+mn-ea"/>
                <a:cs typeface="CiscoSans Thin"/>
              </a:rPr>
              <a:t>© 2016 Cisco y/o sus filiales. Todos los derechos reservados.   Información confidencial de Cisco</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493429" y="4741653"/>
            <a:ext cx="3032097" cy="154518"/>
          </a:xfrm>
          <a:prstGeom prst="rect">
            <a:avLst/>
          </a:prstGeom>
          <a:noFill/>
          <a:ln w="9525">
            <a:noFill/>
            <a:miter lim="800000"/>
            <a:headEnd/>
            <a:tailEnd/>
          </a:ln>
          <a:effectLst/>
        </p:spPr>
        <p:txBody>
          <a:bodyPr wrap="square" lIns="61586" tIns="30792" rIns="61586" bIns="30792" anchor="b">
            <a:spAutoFit/>
          </a:bodyPr>
          <a:lstStyle/>
          <a:p>
            <a:pPr defTabSz="610744" rtl="0" fontAlgn="auto">
              <a:spcBef>
                <a:spcPts val="0"/>
              </a:spcBef>
              <a:spcAft>
                <a:spcPts val="0"/>
              </a:spcAft>
              <a:defRPr/>
            </a:pPr>
            <a:r>
              <a:rPr lang="es-419" sz="600">
                <a:solidFill>
                  <a:schemeClr val="accent3">
                    <a:lumMod val="85000"/>
                  </a:schemeClr>
                </a:solidFill>
                <a:latin typeface="+mn-lt"/>
                <a:ea typeface="+mn-ea"/>
                <a:cs typeface="CiscoSans Thin"/>
              </a:rPr>
              <a:t>© 2021 Cisco y/o sus filiales. Todos los derechos reservados.   Información confidencial de Cisco</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622226" y="4741653"/>
            <a:ext cx="2903300" cy="154518"/>
          </a:xfrm>
          <a:prstGeom prst="rect">
            <a:avLst/>
          </a:prstGeom>
          <a:noFill/>
          <a:ln w="9525">
            <a:noFill/>
            <a:miter lim="800000"/>
            <a:headEnd/>
            <a:tailEnd/>
          </a:ln>
          <a:effectLst/>
        </p:spPr>
        <p:txBody>
          <a:bodyPr wrap="square" lIns="61586" tIns="30792" rIns="61586" bIns="30792" anchor="b">
            <a:spAutoFit/>
          </a:bodyPr>
          <a:lstStyle/>
          <a:p>
            <a:pPr defTabSz="610744" rtl="0" fontAlgn="auto">
              <a:spcBef>
                <a:spcPts val="0"/>
              </a:spcBef>
              <a:spcAft>
                <a:spcPts val="0"/>
              </a:spcAft>
              <a:defRPr/>
            </a:pPr>
            <a:r>
              <a:rPr lang="es-419" sz="600">
                <a:solidFill>
                  <a:schemeClr val="accent3">
                    <a:lumMod val="85000"/>
                  </a:schemeClr>
                </a:solidFill>
                <a:latin typeface="+mn-lt"/>
                <a:ea typeface="+mn-ea"/>
                <a:cs typeface="CiscoSans Thin"/>
              </a:rPr>
              <a:t>© 2021 Cisco y/o sus filiales. Todos los derechos reservados.   Información confidencial de Cisco</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864252666"/>
      </p:ext>
    </p:extLst>
  </p:cSld>
  <p:clrMap bg1="lt1" tx1="dk1" bg2="lt2" tx2="dk2" accent1="accent1" accent2="accent2" accent3="accent3" accent4="accent4" accent5="accent5" accent6="accent6" hlink="hlink" folHlink="folHlink"/>
  <p:sldLayoutIdLst>
    <p:sldLayoutId id="2147484033"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 id="2147484045" r:id="rId13"/>
    <p:sldLayoutId id="2147484046"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33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2.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27.xml"/><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29.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7.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4.xml"/><Relationship Id="rId1" Type="http://schemas.openxmlformats.org/officeDocument/2006/relationships/tags" Target="../tags/tag31.xml"/></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3.xml"/><Relationship Id="rId1" Type="http://schemas.openxmlformats.org/officeDocument/2006/relationships/tags" Target="../tags/tag33.xml"/><Relationship Id="rId4" Type="http://schemas.openxmlformats.org/officeDocument/2006/relationships/image" Target="../media/image41.png"/></Relationships>
</file>

<file path=ppt/slides/_rels/slide68.xml.rels><?xml version="1.0" encoding="UTF-8" standalone="yes"?>
<Relationships xmlns="http://schemas.openxmlformats.org/package/2006/relationships"><Relationship Id="rId3" Type="http://schemas.openxmlformats.org/officeDocument/2006/relationships/hyperlink" Target="http://www.netacad.com/" TargetMode="External"/><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3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pPr rtl="0"/>
            <a:r>
              <a:rPr lang="es-419">
                <a:solidFill>
                  <a:schemeClr val="accent5">
                    <a:lumMod val="40000"/>
                    <a:lumOff val="60000"/>
                  </a:schemeClr>
                </a:solidFill>
              </a:rPr>
              <a:t>Módulo 1: Redes hoy</a:t>
            </a:r>
          </a:p>
        </p:txBody>
      </p:sp>
      <p:sp>
        <p:nvSpPr>
          <p:cNvPr id="5" name="Text Placeholder 4"/>
          <p:cNvSpPr>
            <a:spLocks noGrp="1"/>
          </p:cNvSpPr>
          <p:nvPr>
            <p:ph type="body" sz="quarter" idx="13"/>
          </p:nvPr>
        </p:nvSpPr>
        <p:spPr>
          <a:xfrm>
            <a:off x="469497" y="3127609"/>
            <a:ext cx="5925246" cy="299001"/>
          </a:xfrm>
        </p:spPr>
        <p:txBody>
          <a:bodyPr/>
          <a:lstStyle/>
          <a:p>
            <a:pPr rtl="0"/>
            <a:r>
              <a:rPr lang="es-419">
                <a:solidFill>
                  <a:schemeClr val="bg2">
                    <a:lumMod val="40000"/>
                    <a:lumOff val="60000"/>
                  </a:schemeClr>
                </a:solidFill>
              </a:rPr>
              <a:t>Materiales del instructor</a:t>
            </a:r>
          </a:p>
        </p:txBody>
      </p:sp>
      <p:sp>
        <p:nvSpPr>
          <p:cNvPr id="7" name="Subtitle 6"/>
          <p:cNvSpPr>
            <a:spLocks noGrp="1"/>
          </p:cNvSpPr>
          <p:nvPr>
            <p:ph type="subTitle" idx="1"/>
          </p:nvPr>
        </p:nvSpPr>
        <p:spPr>
          <a:xfrm>
            <a:off x="469497" y="3809526"/>
            <a:ext cx="2368954" cy="902174"/>
          </a:xfrm>
        </p:spPr>
        <p:txBody>
          <a:bodyPr/>
          <a:lstStyle/>
          <a:p>
            <a:pPr rtl="0"/>
            <a:r>
              <a:rPr lang="es-419">
                <a:solidFill>
                  <a:schemeClr val="accent5">
                    <a:lumMod val="40000"/>
                    <a:lumOff val="60000"/>
                  </a:schemeClr>
                </a:solidFill>
              </a:rPr>
              <a:t>Introducción a Redes v7.0 (ITN)</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s-419"/>
              <a:t>Módulo 1: Buenas prácticas (Continuación)</a:t>
            </a:r>
          </a:p>
        </p:txBody>
      </p:sp>
      <p:sp>
        <p:nvSpPr>
          <p:cNvPr id="11266" name="Rectangle 34"/>
          <p:cNvSpPr>
            <a:spLocks noGrp="1" noChangeArrowheads="1"/>
          </p:cNvSpPr>
          <p:nvPr>
            <p:ph idx="1"/>
          </p:nvPr>
        </p:nvSpPr>
        <p:spPr>
          <a:xfrm>
            <a:off x="145358" y="798944"/>
            <a:ext cx="8853286" cy="3993954"/>
          </a:xfrm>
        </p:spPr>
        <p:txBody>
          <a:bodyPr/>
          <a:lstStyle/>
          <a:p>
            <a:pPr marL="0" indent="0" rtl="0">
              <a:buNone/>
            </a:pPr>
            <a:r>
              <a:rPr lang="es-419" sz="1600"/>
              <a:t>Tema 1.2</a:t>
            </a:r>
          </a:p>
          <a:p>
            <a:pPr lvl="1" rtl="0"/>
            <a:r>
              <a:rPr lang="es-419" sz="1600"/>
              <a:t>Pregunte a los estudiantes qué piensan cuando alguien usa el término «host». ¿Qué es un «host»?</a:t>
            </a:r>
          </a:p>
          <a:p>
            <a:pPr lvl="1" rtl="0"/>
            <a:r>
              <a:rPr lang="es-419" sz="1600"/>
              <a:t>Analice la diferencia entre una red cliente - servidor versus una red punto a punto (P2P). Pregunte a los estudiantes qué tipo de problemas podemos tener con un P2P. </a:t>
            </a:r>
          </a:p>
          <a:p>
            <a:pPr lvl="1" rtl="0"/>
            <a:r>
              <a:rPr lang="es-419" sz="1600"/>
              <a:t>En un P2P, un usuario puede compartir información con alguien que realmente no debería tener este derecho. Recuerde que este es un modelo descentralizado que los administradores no pueden ejercer mucho control. </a:t>
            </a:r>
          </a:p>
          <a:p>
            <a:pPr lvl="1" rtl="0"/>
            <a:r>
              <a:rPr lang="es-419" sz="1600"/>
              <a:t>También cuando una persona que es el servidor no está disponible (fue a comer, de vacaciones, etc.) sus recursos no estarán disponibles para el cliente. Es importante que esto se use mejor en redes extremadamente pequeñas.</a:t>
            </a:r>
          </a:p>
          <a:p>
            <a:pPr marL="0" indent="0">
              <a:lnSpc>
                <a:spcPct val="85000"/>
              </a:lnSpc>
              <a:spcBef>
                <a:spcPct val="30000"/>
              </a:spcBef>
              <a:buNone/>
            </a:pPr>
            <a:endParaRPr lang="en-US" dirty="0"/>
          </a:p>
          <a:p>
            <a:pPr>
              <a:lnSpc>
                <a:spcPct val="85000"/>
              </a:lnSpc>
              <a:spcBef>
                <a:spcPct val="30000"/>
              </a:spcBef>
            </a:pPr>
            <a:endParaRPr lang="en-US" dirty="0"/>
          </a:p>
          <a:p>
            <a:pPr>
              <a:lnSpc>
                <a:spcPct val="85000"/>
              </a:lnSpc>
              <a:spcBef>
                <a:spcPct val="30000"/>
              </a:spcBef>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405198685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394"/>
            <a:ext cx="9144000" cy="635940"/>
          </a:xfrm>
        </p:spPr>
        <p:txBody>
          <a:bodyPr/>
          <a:lstStyle/>
          <a:p>
            <a:pPr rtl="0"/>
            <a:r>
              <a:rPr lang="es-419"/>
              <a:t>Módulo 1: Buenas prácticas (Continuación)</a:t>
            </a:r>
          </a:p>
        </p:txBody>
      </p:sp>
      <p:sp>
        <p:nvSpPr>
          <p:cNvPr id="11266" name="Rectangle 34"/>
          <p:cNvSpPr>
            <a:spLocks noGrp="1" noChangeArrowheads="1"/>
          </p:cNvSpPr>
          <p:nvPr>
            <p:ph idx="1"/>
          </p:nvPr>
        </p:nvSpPr>
        <p:spPr>
          <a:xfrm>
            <a:off x="145358" y="677334"/>
            <a:ext cx="8853286" cy="4155319"/>
          </a:xfrm>
        </p:spPr>
        <p:txBody>
          <a:bodyPr/>
          <a:lstStyle/>
          <a:p>
            <a:pPr marL="0" indent="0" rtl="0">
              <a:lnSpc>
                <a:spcPct val="85000"/>
              </a:lnSpc>
              <a:spcBef>
                <a:spcPct val="30000"/>
              </a:spcBef>
              <a:buNone/>
            </a:pPr>
            <a:r>
              <a:rPr lang="es-419" sz="1600"/>
              <a:t>Tema 1.3</a:t>
            </a:r>
          </a:p>
          <a:p>
            <a:pPr lvl="1" rtl="0">
              <a:lnSpc>
                <a:spcPct val="85000"/>
              </a:lnSpc>
              <a:spcBef>
                <a:spcPct val="30000"/>
              </a:spcBef>
            </a:pPr>
            <a:r>
              <a:rPr lang="es-419" sz="1600"/>
              <a:t>Cree una demostración en Packet Tracer y refiérase a ella a lo largo del módulo cuando conceptos de referencia sean introducidos al módulo (routers, switches, interfaces, puertos, conexión de medios de red)</a:t>
            </a:r>
          </a:p>
          <a:p>
            <a:pPr lvl="2" rtl="0">
              <a:lnSpc>
                <a:spcPct val="85000"/>
              </a:lnSpc>
              <a:spcBef>
                <a:spcPct val="30000"/>
              </a:spcBef>
            </a:pPr>
            <a:r>
              <a:rPr lang="es-419" sz="1600"/>
              <a:t>Mostrar una topología básica y algunos de los iconos clave. </a:t>
            </a:r>
          </a:p>
          <a:p>
            <a:pPr lvl="2" rtl="0">
              <a:lnSpc>
                <a:spcPct val="85000"/>
              </a:lnSpc>
              <a:spcBef>
                <a:spcPct val="30000"/>
              </a:spcBef>
            </a:pPr>
            <a:r>
              <a:rPr lang="es-419" sz="1600"/>
              <a:t>Reforzar las diferencias entre las topologías físicas y lógicas.</a:t>
            </a:r>
          </a:p>
          <a:p>
            <a:pPr lvl="2" rtl="0">
              <a:lnSpc>
                <a:spcPct val="85000"/>
              </a:lnSpc>
              <a:spcBef>
                <a:spcPct val="30000"/>
              </a:spcBef>
            </a:pPr>
            <a:r>
              <a:rPr lang="es-419" sz="1600"/>
              <a:t>Las analogías también pueden ser buenas, cuando se piensa en un plano de calles, un mapa que muestre la topología física mostraría dónde están las calles; mientras que un mapa lógico podría mostrar qué direcciones fluye el tráfico en las calles, como calles unidireccionales o calles en ambas direcciones, etc. físico y lógico, así como es importante saber no sólo dónde están las calles, sino también de qué manera se permite que el tráfico fluya sobre ellas.</a:t>
            </a:r>
          </a:p>
          <a:p>
            <a:pPr marL="0" indent="0" rtl="0">
              <a:lnSpc>
                <a:spcPct val="85000"/>
              </a:lnSpc>
              <a:spcBef>
                <a:spcPct val="30000"/>
              </a:spcBef>
              <a:buNone/>
            </a:pPr>
            <a:r>
              <a:rPr lang="es-419" sz="1600"/>
              <a:t>Tema 1.4</a:t>
            </a:r>
          </a:p>
          <a:p>
            <a:pPr lvl="1" rtl="0">
              <a:lnSpc>
                <a:spcPct val="85000"/>
              </a:lnSpc>
              <a:spcBef>
                <a:spcPct val="30000"/>
              </a:spcBef>
            </a:pPr>
            <a:r>
              <a:rPr lang="es-419" sz="1600"/>
              <a:t>Pregunte a los estudiantes qué tipos de equipos tienen en sus redes domésticas. Tenga en cuenta que todos estos elementos están en las redes más grandes.  La diferencia está en la capacidad, cantidad y costo del equipo de una empresa.</a:t>
            </a:r>
          </a:p>
          <a:p>
            <a:pPr marL="261937" lvl="2" indent="0">
              <a:lnSpc>
                <a:spcPct val="85000"/>
              </a:lnSpc>
              <a:spcBef>
                <a:spcPct val="30000"/>
              </a:spcBef>
              <a:buNone/>
            </a:pPr>
            <a:endParaRPr lang="en-US" sz="1400" dirty="0"/>
          </a:p>
          <a:p>
            <a:pPr marL="0" indent="0" eaLnBrk="1" hangingPunct="1">
              <a:lnSpc>
                <a:spcPct val="85000"/>
              </a:lnSpc>
              <a:spcBef>
                <a:spcPct val="30000"/>
              </a:spcBef>
              <a:buNone/>
            </a:pPr>
            <a:endParaRPr lang="en-US" dirty="0"/>
          </a:p>
        </p:txBody>
      </p:sp>
    </p:spTree>
    <p:custDataLst>
      <p:tags r:id="rId1"/>
    </p:custDataLst>
    <p:extLst>
      <p:ext uri="{BB962C8B-B14F-4D97-AF65-F5344CB8AC3E}">
        <p14:creationId xmlns:p14="http://schemas.microsoft.com/office/powerpoint/2010/main" val="107932120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1393"/>
            <a:ext cx="9144000" cy="590785"/>
          </a:xfrm>
        </p:spPr>
        <p:txBody>
          <a:bodyPr/>
          <a:lstStyle/>
          <a:p>
            <a:pPr rtl="0"/>
            <a:r>
              <a:rPr lang="es-419"/>
              <a:t>Módulo 1: Buenas prácticas (Continuación)</a:t>
            </a:r>
          </a:p>
        </p:txBody>
      </p:sp>
      <p:sp>
        <p:nvSpPr>
          <p:cNvPr id="11266" name="Rectangle 34"/>
          <p:cNvSpPr>
            <a:spLocks noGrp="1" noChangeArrowheads="1"/>
          </p:cNvSpPr>
          <p:nvPr>
            <p:ph idx="1"/>
          </p:nvPr>
        </p:nvSpPr>
        <p:spPr>
          <a:xfrm>
            <a:off x="145357" y="555978"/>
            <a:ext cx="8853286" cy="4155319"/>
          </a:xfrm>
        </p:spPr>
        <p:txBody>
          <a:bodyPr/>
          <a:lstStyle/>
          <a:p>
            <a:pPr marL="0" indent="0" rtl="0">
              <a:lnSpc>
                <a:spcPct val="85000"/>
              </a:lnSpc>
              <a:spcBef>
                <a:spcPct val="30000"/>
              </a:spcBef>
              <a:buNone/>
            </a:pPr>
            <a:r>
              <a:rPr lang="es-419" sz="1600"/>
              <a:t>Tema 1.5</a:t>
            </a:r>
          </a:p>
          <a:p>
            <a:pPr lvl="1" rtl="0">
              <a:lnSpc>
                <a:spcPct val="85000"/>
              </a:lnSpc>
              <a:spcBef>
                <a:spcPct val="30000"/>
              </a:spcBef>
            </a:pPr>
            <a:r>
              <a:rPr lang="es-419" sz="1600"/>
              <a:t>Preguntar a los estudiantes de la clase cómo se conectan a Internet en sus casas. </a:t>
            </a:r>
          </a:p>
          <a:p>
            <a:pPr lvl="1" rtl="0">
              <a:lnSpc>
                <a:spcPct val="85000"/>
              </a:lnSpc>
              <a:spcBef>
                <a:spcPct val="30000"/>
              </a:spcBef>
            </a:pPr>
            <a:r>
              <a:rPr lang="es-419" sz="1600"/>
              <a:t>¿Alguien recuerda haberse conectado alguna vez mediante un módem de acceso telefónico?</a:t>
            </a:r>
          </a:p>
          <a:p>
            <a:pPr lvl="1" rtl="0">
              <a:lnSpc>
                <a:spcPct val="85000"/>
              </a:lnSpc>
              <a:spcBef>
                <a:spcPct val="30000"/>
              </a:spcBef>
            </a:pPr>
            <a:r>
              <a:rPr lang="es-419" sz="1600"/>
              <a:t>Pregunte a la clase si alguno utiliza un servicio telefónico VoIP incluido desde su ISP. Este sería un ejemplo de red convergente doméstica.</a:t>
            </a:r>
          </a:p>
          <a:p>
            <a:pPr marL="0" lvl="0" indent="0" rtl="0">
              <a:lnSpc>
                <a:spcPct val="85000"/>
              </a:lnSpc>
              <a:spcBef>
                <a:spcPct val="30000"/>
              </a:spcBef>
              <a:buClr>
                <a:srgbClr val="58585B"/>
              </a:buClr>
              <a:buNone/>
            </a:pPr>
            <a:r>
              <a:rPr lang="es-419" sz="1600"/>
              <a:t>Tema 1.6</a:t>
            </a:r>
          </a:p>
          <a:p>
            <a:pPr lvl="1" rtl="0">
              <a:lnSpc>
                <a:spcPct val="85000"/>
              </a:lnSpc>
              <a:spcBef>
                <a:spcPct val="30000"/>
              </a:spcBef>
              <a:buClr>
                <a:srgbClr val="58585B"/>
              </a:buClr>
            </a:pPr>
            <a:r>
              <a:rPr lang="es-419" sz="1600"/>
              <a:t>QoS es la capacidad de dar una ventaja a ciertos tipos de tráfico. </a:t>
            </a:r>
          </a:p>
          <a:p>
            <a:pPr lvl="2" rtl="0">
              <a:lnSpc>
                <a:spcPct val="85000"/>
              </a:lnSpc>
              <a:spcBef>
                <a:spcPct val="30000"/>
              </a:spcBef>
              <a:buClr>
                <a:srgbClr val="58585B"/>
              </a:buClr>
            </a:pPr>
            <a:r>
              <a:rPr lang="es-419" sz="1600"/>
              <a:t>Pregunte a la clase cuando nos gusta dar ventaja a algo o a alguien, pero a todos.  Si no pueden pensar en nada, pregunten si tenemos una emergencia ¿queríamos que la ambulancia, camión de bomberos, etc. sea tratado como cualquier otra pieza de tráfico en la carretera? </a:t>
            </a:r>
          </a:p>
          <a:p>
            <a:pPr lvl="2" rtl="0">
              <a:lnSpc>
                <a:spcPct val="85000"/>
              </a:lnSpc>
              <a:spcBef>
                <a:spcPct val="30000"/>
              </a:spcBef>
              <a:buClr>
                <a:srgbClr val="58585B"/>
              </a:buClr>
            </a:pPr>
            <a:r>
              <a:rPr lang="es-419" sz="1600"/>
              <a:t>Analizar brevemente algunos ejemplos de cómo se implementan la Confidencialidad, la Integridad y la Disponibilidad.</a:t>
            </a:r>
          </a:p>
          <a:p>
            <a:pPr lvl="3" rtl="0">
              <a:lnSpc>
                <a:spcPct val="85000"/>
              </a:lnSpc>
              <a:spcBef>
                <a:spcPct val="30000"/>
              </a:spcBef>
              <a:buClr>
                <a:srgbClr val="58585B"/>
              </a:buClr>
            </a:pPr>
            <a:r>
              <a:rPr lang="es-419" sz="1600"/>
              <a:t>Confidencialidad: cifrado</a:t>
            </a:r>
          </a:p>
          <a:p>
            <a:pPr lvl="3" rtl="0">
              <a:lnSpc>
                <a:spcPct val="85000"/>
              </a:lnSpc>
              <a:spcBef>
                <a:spcPct val="30000"/>
              </a:spcBef>
              <a:buClr>
                <a:srgbClr val="58585B"/>
              </a:buClr>
            </a:pPr>
            <a:r>
              <a:rPr lang="es-419" sz="1600"/>
              <a:t>Integridad: checksums o hash</a:t>
            </a:r>
          </a:p>
          <a:p>
            <a:pPr lvl="3" rtl="0">
              <a:lnSpc>
                <a:spcPct val="85000"/>
              </a:lnSpc>
              <a:spcBef>
                <a:spcPct val="30000"/>
              </a:spcBef>
              <a:buClr>
                <a:srgbClr val="58585B"/>
              </a:buClr>
            </a:pPr>
            <a:r>
              <a:rPr lang="es-419" sz="1600"/>
              <a:t>Disponibilidad: asegurada con hardware redundante, conexiones, copias de respaldo, recuperación tras un desastre</a:t>
            </a:r>
          </a:p>
          <a:p>
            <a:pPr eaLnBrk="1" hangingPunct="1">
              <a:lnSpc>
                <a:spcPct val="85000"/>
              </a:lnSpc>
              <a:spcBef>
                <a:spcPct val="30000"/>
              </a:spcBef>
            </a:pPr>
            <a:endParaRPr lang="en-US" dirty="0"/>
          </a:p>
        </p:txBody>
      </p:sp>
    </p:spTree>
    <p:extLst>
      <p:ext uri="{BB962C8B-B14F-4D97-AF65-F5344CB8AC3E}">
        <p14:creationId xmlns:p14="http://schemas.microsoft.com/office/powerpoint/2010/main" val="237308208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s-419"/>
              <a:t>Módulo 1: Buenas prácticas (Continuación)</a:t>
            </a:r>
          </a:p>
        </p:txBody>
      </p:sp>
      <p:sp>
        <p:nvSpPr>
          <p:cNvPr id="11266" name="Rectangle 34"/>
          <p:cNvSpPr>
            <a:spLocks noGrp="1" noChangeArrowheads="1"/>
          </p:cNvSpPr>
          <p:nvPr>
            <p:ph idx="1"/>
          </p:nvPr>
        </p:nvSpPr>
        <p:spPr>
          <a:xfrm>
            <a:off x="145357" y="646544"/>
            <a:ext cx="8853286" cy="4155319"/>
          </a:xfrm>
        </p:spPr>
        <p:txBody>
          <a:bodyPr/>
          <a:lstStyle/>
          <a:p>
            <a:pPr marL="0" indent="0" rtl="0" eaLnBrk="1" hangingPunct="1">
              <a:lnSpc>
                <a:spcPct val="85000"/>
              </a:lnSpc>
              <a:spcBef>
                <a:spcPct val="30000"/>
              </a:spcBef>
              <a:buNone/>
            </a:pPr>
            <a:r>
              <a:rPr lang="es-419"/>
              <a:t>Tema 1.7</a:t>
            </a:r>
          </a:p>
          <a:p>
            <a:pPr lvl="1" rtl="0">
              <a:lnSpc>
                <a:spcPct val="85000"/>
              </a:lnSpc>
              <a:spcBef>
                <a:spcPct val="30000"/>
              </a:spcBef>
            </a:pPr>
            <a:r>
              <a:rPr lang="es-419" sz="1500"/>
              <a:t>Solicitar a los estudiantes que analicen qué dispositivos BYOD y dónde.</a:t>
            </a:r>
          </a:p>
          <a:p>
            <a:pPr lvl="1" rtl="0">
              <a:lnSpc>
                <a:spcPct val="85000"/>
              </a:lnSpc>
              <a:spcBef>
                <a:spcPct val="30000"/>
              </a:spcBef>
            </a:pPr>
            <a:r>
              <a:rPr lang="es-419" sz="1500"/>
              <a:t>Preguntar a los estudiantes si utilizan la computación en la nube y para qué.</a:t>
            </a:r>
          </a:p>
          <a:p>
            <a:pPr lvl="1" rtl="0">
              <a:lnSpc>
                <a:spcPct val="85000"/>
              </a:lnSpc>
              <a:spcBef>
                <a:spcPct val="30000"/>
              </a:spcBef>
            </a:pPr>
            <a:r>
              <a:rPr lang="es-419" sz="1500"/>
              <a:t>1.7.6 – Realice una investigación con anticipación para ayudar a describir lo que es una nube personalizada.</a:t>
            </a:r>
          </a:p>
          <a:p>
            <a:pPr lvl="1" rtl="0">
              <a:lnSpc>
                <a:spcPct val="85000"/>
              </a:lnSpc>
              <a:spcBef>
                <a:spcPct val="30000"/>
              </a:spcBef>
            </a:pPr>
            <a:r>
              <a:rPr lang="es-419" sz="1500"/>
              <a:t>1.7.7 – Solicite a los estudiantes que analicen si alguno de ellos usa actualmente la tecnología del hogar inteligente.</a:t>
            </a:r>
          </a:p>
          <a:p>
            <a:pPr lvl="2" rtl="0">
              <a:lnSpc>
                <a:spcPct val="85000"/>
              </a:lnSpc>
              <a:spcBef>
                <a:spcPct val="30000"/>
              </a:spcBef>
            </a:pPr>
            <a:r>
              <a:rPr lang="es-419" sz="1500"/>
              <a:t>¿Cuáles son algunas otras posibilidades además de lo que se menciona en el currículo?</a:t>
            </a:r>
          </a:p>
          <a:p>
            <a:pPr marL="0" indent="0" rtl="0">
              <a:lnSpc>
                <a:spcPct val="85000"/>
              </a:lnSpc>
              <a:spcBef>
                <a:spcPct val="30000"/>
              </a:spcBef>
              <a:buNone/>
            </a:pPr>
            <a:r>
              <a:rPr lang="es-419"/>
              <a:t>Tema 1.8</a:t>
            </a:r>
          </a:p>
          <a:p>
            <a:pPr lvl="1" rtl="0">
              <a:lnSpc>
                <a:spcPct val="85000"/>
              </a:lnSpc>
              <a:spcBef>
                <a:spcPct val="30000"/>
              </a:spcBef>
            </a:pPr>
            <a:r>
              <a:rPr lang="es-419" sz="1500"/>
              <a:t>Pregunte a la clase qué tipo de amenazas internas podrían ver como administradores de red.</a:t>
            </a:r>
          </a:p>
          <a:p>
            <a:pPr lvl="1" rtl="0">
              <a:lnSpc>
                <a:spcPct val="85000"/>
              </a:lnSpc>
              <a:spcBef>
                <a:spcPct val="30000"/>
              </a:spcBef>
            </a:pPr>
            <a:r>
              <a:rPr lang="es-419" sz="1500"/>
              <a:t>Pregunte por qué los ataques internos son tan importantes para abordar como los ataques externos obvios.</a:t>
            </a:r>
          </a:p>
          <a:p>
            <a:pPr marL="0" indent="0" rtl="0">
              <a:lnSpc>
                <a:spcPct val="85000"/>
              </a:lnSpc>
              <a:spcBef>
                <a:spcPct val="30000"/>
              </a:spcBef>
              <a:buNone/>
            </a:pPr>
            <a:r>
              <a:rPr lang="es-419"/>
              <a:t>Tema 1.9</a:t>
            </a:r>
          </a:p>
          <a:p>
            <a:pPr lvl="1" rtl="0">
              <a:lnSpc>
                <a:spcPct val="85000"/>
              </a:lnSpc>
              <a:spcBef>
                <a:spcPct val="30000"/>
              </a:spcBef>
            </a:pPr>
            <a:r>
              <a:rPr lang="es-419" sz="1500"/>
              <a:t>Analizar los beneficios de obtener una certificación CCNA.</a:t>
            </a:r>
          </a:p>
          <a:p>
            <a:pPr lvl="1" rtl="0">
              <a:lnSpc>
                <a:spcPct val="85000"/>
              </a:lnSpc>
              <a:spcBef>
                <a:spcPct val="30000"/>
              </a:spcBef>
            </a:pPr>
            <a:r>
              <a:rPr lang="es-419" sz="1500"/>
              <a:t>Solicitar a los estudiantes que investiguen ofertas de empleo de redes actuales que requieren una certificación CCNA u otra certificación de Cisco.</a:t>
            </a:r>
          </a:p>
          <a:p>
            <a:pPr>
              <a:lnSpc>
                <a:spcPct val="85000"/>
              </a:lnSpc>
              <a:spcBef>
                <a:spcPct val="30000"/>
              </a:spcBef>
            </a:pPr>
            <a:endParaRPr lang="en-US" dirty="0"/>
          </a:p>
          <a:p>
            <a:pPr>
              <a:lnSpc>
                <a:spcPct val="85000"/>
              </a:lnSpc>
              <a:spcBef>
                <a:spcPct val="30000"/>
              </a:spcBef>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extLst>
      <p:ext uri="{BB962C8B-B14F-4D97-AF65-F5344CB8AC3E}">
        <p14:creationId xmlns:p14="http://schemas.microsoft.com/office/powerpoint/2010/main" val="285628326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751893"/>
            <a:ext cx="6672708" cy="644730"/>
          </a:xfrm>
        </p:spPr>
        <p:txBody>
          <a:bodyPr/>
          <a:lstStyle/>
          <a:p>
            <a:pPr rtl="0"/>
            <a:r>
              <a:rPr lang="es-419">
                <a:solidFill>
                  <a:schemeClr val="accent5">
                    <a:lumMod val="40000"/>
                    <a:lumOff val="60000"/>
                  </a:schemeClr>
                </a:solidFill>
              </a:rPr>
              <a:t>Módulo 1: Redes hoy</a:t>
            </a:r>
          </a:p>
        </p:txBody>
      </p:sp>
      <p:sp>
        <p:nvSpPr>
          <p:cNvPr id="7" name="Subtitle 6"/>
          <p:cNvSpPr>
            <a:spLocks noGrp="1"/>
          </p:cNvSpPr>
          <p:nvPr>
            <p:ph type="subTitle" idx="1"/>
          </p:nvPr>
        </p:nvSpPr>
        <p:spPr>
          <a:xfrm>
            <a:off x="469497" y="3809526"/>
            <a:ext cx="2368954" cy="902174"/>
          </a:xfrm>
        </p:spPr>
        <p:txBody>
          <a:bodyPr/>
          <a:lstStyle/>
          <a:p>
            <a:pPr rtl="0"/>
            <a:r>
              <a:rPr lang="es-419">
                <a:solidFill>
                  <a:schemeClr val="accent5">
                    <a:lumMod val="40000"/>
                    <a:lumOff val="60000"/>
                  </a:schemeClr>
                </a:solidFill>
              </a:rPr>
              <a:t>Introducción a Redes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4"/>
            <a:ext cx="9144000" cy="612812"/>
          </a:xfrm>
        </p:spPr>
        <p:txBody>
          <a:bodyPr/>
          <a:lstStyle/>
          <a:p>
            <a:pPr rtl="0" eaLnBrk="1" hangingPunct="1"/>
            <a:r>
              <a:rPr lang="es-419"/>
              <a:t>Objetivos del módulo</a:t>
            </a:r>
          </a:p>
        </p:txBody>
      </p:sp>
      <p:sp>
        <p:nvSpPr>
          <p:cNvPr id="6147" name="Rectangle 34"/>
          <p:cNvSpPr>
            <a:spLocks noGrp="1" noChangeArrowheads="1"/>
          </p:cNvSpPr>
          <p:nvPr>
            <p:ph idx="1"/>
          </p:nvPr>
        </p:nvSpPr>
        <p:spPr>
          <a:xfrm>
            <a:off x="99461" y="654206"/>
            <a:ext cx="8731272" cy="827461"/>
          </a:xfrm>
        </p:spPr>
        <p:txBody>
          <a:bodyPr/>
          <a:lstStyle/>
          <a:p>
            <a:pPr marL="0" lvl="0" indent="0" defTabSz="914400" rtl="0" eaLnBrk="0" hangingPunct="0">
              <a:spcBef>
                <a:spcPct val="0"/>
              </a:spcBef>
              <a:spcAft>
                <a:spcPct val="0"/>
              </a:spcAft>
              <a:buClrTx/>
              <a:buSzTx/>
              <a:buNone/>
            </a:pPr>
            <a:r>
              <a:rPr lang="es-419" sz="1400" b="1">
                <a:solidFill>
                  <a:schemeClr val="tx1"/>
                </a:solidFill>
                <a:ea typeface="Calibri" panose="020F0502020204030204" pitchFamily="34" charset="0"/>
                <a:cs typeface="Calibri" panose="020F0502020204030204" pitchFamily="34" charset="0"/>
              </a:rPr>
              <a:t>Título del módulo: </a:t>
            </a:r>
            <a:r>
              <a:rPr lang="es-419" sz="1400">
                <a:solidFill>
                  <a:schemeClr val="tx1"/>
                </a:solidFill>
                <a:ea typeface="Calibri" panose="020F0502020204030204" pitchFamily="34" charset="0"/>
                <a:cs typeface="Calibri" panose="020F0502020204030204" pitchFamily="34" charset="0"/>
              </a:rPr>
              <a:t>Redes hoy</a:t>
            </a:r>
          </a:p>
          <a:p>
            <a:pPr marL="0" lvl="0" indent="0" defTabSz="914400" eaLnBrk="0" hangingPunct="0">
              <a:spcBef>
                <a:spcPct val="0"/>
              </a:spcBef>
              <a:spcAft>
                <a:spcPct val="0"/>
              </a:spcAft>
              <a:buClrTx/>
              <a:buSzTx/>
              <a:buNone/>
            </a:pPr>
            <a:endParaRPr lang="en-US" altLang="en-US" sz="1400" dirty="0">
              <a:solidFill>
                <a:schemeClr val="tx1"/>
              </a:solidFill>
            </a:endParaRPr>
          </a:p>
          <a:p>
            <a:pPr marL="0" lvl="0" indent="0" defTabSz="914400" rtl="0" eaLnBrk="0" hangingPunct="0">
              <a:spcBef>
                <a:spcPct val="0"/>
              </a:spcBef>
              <a:spcAft>
                <a:spcPct val="0"/>
              </a:spcAft>
              <a:buClrTx/>
              <a:buSzTx/>
              <a:buNone/>
            </a:pPr>
            <a:r>
              <a:rPr lang="es-419" sz="1400" b="1">
                <a:solidFill>
                  <a:schemeClr val="tx1"/>
                </a:solidFill>
                <a:ea typeface="Calibri" panose="020F0502020204030204" pitchFamily="34" charset="0"/>
                <a:cs typeface="Calibri" panose="020F0502020204030204" pitchFamily="34" charset="0"/>
              </a:rPr>
              <a:t>Objetivo del Módulo</a:t>
            </a:r>
            <a:r>
              <a:rPr lang="es-419" sz="1400">
                <a:solidFill>
                  <a:schemeClr val="tx1"/>
                </a:solidFill>
                <a:ea typeface="Calibri" panose="020F0502020204030204" pitchFamily="34" charset="0"/>
                <a:cs typeface="Calibri" panose="020F0502020204030204" pitchFamily="34" charset="0"/>
              </a:rPr>
              <a:t>: Explicar los avances en las tecnologías modernas.</a:t>
            </a: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2137076305"/>
              </p:ext>
            </p:extLst>
          </p:nvPr>
        </p:nvGraphicFramePr>
        <p:xfrm>
          <a:off x="423333" y="1625600"/>
          <a:ext cx="8263467" cy="2765570"/>
        </p:xfrm>
        <a:graphic>
          <a:graphicData uri="http://schemas.openxmlformats.org/drawingml/2006/table">
            <a:tbl>
              <a:tblPr firstRow="1" firstCol="1" bandRow="1">
                <a:tableStyleId>{5C22544A-7EE6-4342-B048-85BDC9FD1C3A}</a:tableStyleId>
              </a:tblPr>
              <a:tblGrid>
                <a:gridCol w="2917548">
                  <a:extLst>
                    <a:ext uri="{9D8B030D-6E8A-4147-A177-3AD203B41FA5}">
                      <a16:colId xmlns:a16="http://schemas.microsoft.com/office/drawing/2014/main" val="399010295"/>
                    </a:ext>
                  </a:extLst>
                </a:gridCol>
                <a:gridCol w="5345919">
                  <a:extLst>
                    <a:ext uri="{9D8B030D-6E8A-4147-A177-3AD203B41FA5}">
                      <a16:colId xmlns:a16="http://schemas.microsoft.com/office/drawing/2014/main" val="3417728144"/>
                    </a:ext>
                  </a:extLst>
                </a:gridCol>
              </a:tblGrid>
              <a:tr h="224116">
                <a:tc>
                  <a:txBody>
                    <a:bodyPr/>
                    <a:lstStyle/>
                    <a:p>
                      <a:pPr marL="0" marR="0" rtl="0">
                        <a:lnSpc>
                          <a:spcPct val="107000"/>
                        </a:lnSpc>
                        <a:spcBef>
                          <a:spcPts val="0"/>
                        </a:spcBef>
                        <a:spcAft>
                          <a:spcPts val="0"/>
                        </a:spcAft>
                      </a:pPr>
                      <a:r>
                        <a:rPr lang="es-419" sz="1100">
                          <a:effectLst/>
                        </a:rPr>
                        <a:t>Título del tema</a:t>
                      </a:r>
                    </a:p>
                  </a:txBody>
                  <a:tcPr marL="60168" marR="60168" marT="0" marB="0"/>
                </a:tc>
                <a:tc>
                  <a:txBody>
                    <a:bodyPr/>
                    <a:lstStyle/>
                    <a:p>
                      <a:pPr marL="0" marR="0" rtl="0">
                        <a:lnSpc>
                          <a:spcPct val="107000"/>
                        </a:lnSpc>
                        <a:spcBef>
                          <a:spcPts val="0"/>
                        </a:spcBef>
                        <a:spcAft>
                          <a:spcPts val="0"/>
                        </a:spcAft>
                      </a:pPr>
                      <a:r>
                        <a:rPr lang="es-419" sz="1100">
                          <a:effectLst/>
                        </a:rPr>
                        <a:t>Objetivo del tema</a:t>
                      </a:r>
                    </a:p>
                  </a:txBody>
                  <a:tcPr marL="60168" marR="60168" marT="0" marB="0"/>
                </a:tc>
                <a:extLst>
                  <a:ext uri="{0D108BD9-81ED-4DB2-BD59-A6C34878D82A}">
                    <a16:rowId xmlns:a16="http://schemas.microsoft.com/office/drawing/2014/main" val="364302898"/>
                  </a:ext>
                </a:extLst>
              </a:tr>
              <a:tr h="263724">
                <a:tc>
                  <a:txBody>
                    <a:bodyPr/>
                    <a:lstStyle/>
                    <a:p>
                      <a:pPr marL="0" marR="0" rtl="0">
                        <a:lnSpc>
                          <a:spcPct val="107000"/>
                        </a:lnSpc>
                        <a:spcBef>
                          <a:spcPts val="0"/>
                        </a:spcBef>
                        <a:spcAft>
                          <a:spcPts val="0"/>
                        </a:spcAft>
                      </a:pPr>
                      <a:r>
                        <a:rPr lang="es-419" sz="1100">
                          <a:effectLst/>
                        </a:rPr>
                        <a:t>Las redes afectan nuestras vidas</a:t>
                      </a:r>
                    </a:p>
                  </a:txBody>
                  <a:tcPr marL="60168" marR="60168" marT="0" marB="0"/>
                </a:tc>
                <a:tc>
                  <a:txBody>
                    <a:bodyPr/>
                    <a:lstStyle/>
                    <a:p>
                      <a:pPr marL="0" marR="0" rtl="0">
                        <a:lnSpc>
                          <a:spcPct val="107000"/>
                        </a:lnSpc>
                        <a:spcBef>
                          <a:spcPts val="0"/>
                        </a:spcBef>
                        <a:spcAft>
                          <a:spcPts val="0"/>
                        </a:spcAft>
                      </a:pPr>
                      <a:r>
                        <a:rPr lang="es-419" sz="1100">
                          <a:effectLst/>
                        </a:rPr>
                        <a:t>Explique la forma en que las redes afectan nuestra vida diaria.</a:t>
                      </a:r>
                    </a:p>
                  </a:txBody>
                  <a:tcPr marL="60168" marR="60168" marT="0" marB="0"/>
                </a:tc>
                <a:extLst>
                  <a:ext uri="{0D108BD9-81ED-4DB2-BD59-A6C34878D82A}">
                    <a16:rowId xmlns:a16="http://schemas.microsoft.com/office/drawing/2014/main" val="3530891527"/>
                  </a:ext>
                </a:extLst>
              </a:tr>
              <a:tr h="263724">
                <a:tc>
                  <a:txBody>
                    <a:bodyPr/>
                    <a:lstStyle/>
                    <a:p>
                      <a:pPr marL="0" marR="0" rtl="0">
                        <a:lnSpc>
                          <a:spcPct val="107000"/>
                        </a:lnSpc>
                        <a:spcBef>
                          <a:spcPts val="0"/>
                        </a:spcBef>
                        <a:spcAft>
                          <a:spcPts val="0"/>
                        </a:spcAft>
                      </a:pPr>
                      <a:r>
                        <a:rPr lang="es-419" sz="1100">
                          <a:effectLst/>
                        </a:rPr>
                        <a:t>Componentes de la red</a:t>
                      </a:r>
                    </a:p>
                  </a:txBody>
                  <a:tcPr marL="60168" marR="60168" marT="0" marB="0"/>
                </a:tc>
                <a:tc>
                  <a:txBody>
                    <a:bodyPr/>
                    <a:lstStyle/>
                    <a:p>
                      <a:pPr marL="0" marR="0" rtl="0">
                        <a:lnSpc>
                          <a:spcPct val="107000"/>
                        </a:lnSpc>
                        <a:spcBef>
                          <a:spcPts val="0"/>
                        </a:spcBef>
                        <a:spcAft>
                          <a:spcPts val="0"/>
                        </a:spcAft>
                      </a:pPr>
                      <a:r>
                        <a:rPr lang="es-419" sz="1100">
                          <a:effectLst/>
                        </a:rPr>
                        <a:t>Explique la forma en que se utilizan los dispositivos host y de red.</a:t>
                      </a:r>
                    </a:p>
                  </a:txBody>
                  <a:tcPr marL="60168" marR="60168" marT="0" marB="0"/>
                </a:tc>
                <a:extLst>
                  <a:ext uri="{0D108BD9-81ED-4DB2-BD59-A6C34878D82A}">
                    <a16:rowId xmlns:a16="http://schemas.microsoft.com/office/drawing/2014/main" val="662892947"/>
                  </a:ext>
                </a:extLst>
              </a:tr>
              <a:tr h="254659">
                <a:tc>
                  <a:txBody>
                    <a:bodyPr/>
                    <a:lstStyle/>
                    <a:p>
                      <a:pPr marL="0" marR="0" rtl="0">
                        <a:lnSpc>
                          <a:spcPct val="107000"/>
                        </a:lnSpc>
                        <a:spcBef>
                          <a:spcPts val="0"/>
                        </a:spcBef>
                        <a:spcAft>
                          <a:spcPts val="0"/>
                        </a:spcAft>
                      </a:pPr>
                      <a:r>
                        <a:rPr lang="es-419" sz="1100">
                          <a:effectLst/>
                        </a:rPr>
                        <a:t>Topologías y representaciones de red</a:t>
                      </a:r>
                    </a:p>
                  </a:txBody>
                  <a:tcPr marL="60168" marR="60168" marT="0" marB="0"/>
                </a:tc>
                <a:tc>
                  <a:txBody>
                    <a:bodyPr/>
                    <a:lstStyle/>
                    <a:p>
                      <a:pPr marL="0" marR="0" rtl="0">
                        <a:lnSpc>
                          <a:spcPct val="107000"/>
                        </a:lnSpc>
                        <a:spcBef>
                          <a:spcPts val="0"/>
                        </a:spcBef>
                        <a:spcAft>
                          <a:spcPts val="0"/>
                        </a:spcAft>
                      </a:pPr>
                      <a:r>
                        <a:rPr lang="es-419" sz="1100">
                          <a:effectLst/>
                        </a:rPr>
                        <a:t>Explique las representaciones de red y cómo se utilizan en las topologías de red.</a:t>
                      </a:r>
                    </a:p>
                  </a:txBody>
                  <a:tcPr marL="60168" marR="60168" marT="0" marB="0"/>
                </a:tc>
                <a:extLst>
                  <a:ext uri="{0D108BD9-81ED-4DB2-BD59-A6C34878D82A}">
                    <a16:rowId xmlns:a16="http://schemas.microsoft.com/office/drawing/2014/main" val="1283686363"/>
                  </a:ext>
                </a:extLst>
              </a:tr>
              <a:tr h="249911">
                <a:tc>
                  <a:txBody>
                    <a:bodyPr/>
                    <a:lstStyle/>
                    <a:p>
                      <a:pPr marL="0" marR="0" rtl="0">
                        <a:lnSpc>
                          <a:spcPct val="107000"/>
                        </a:lnSpc>
                        <a:spcBef>
                          <a:spcPts val="0"/>
                        </a:spcBef>
                        <a:spcAft>
                          <a:spcPts val="0"/>
                        </a:spcAft>
                      </a:pPr>
                      <a:r>
                        <a:rPr lang="es-419" sz="1100">
                          <a:effectLst/>
                        </a:rPr>
                        <a:t>Tipos comunes de redes</a:t>
                      </a:r>
                    </a:p>
                  </a:txBody>
                  <a:tcPr marL="60168" marR="60168" marT="0" marB="0"/>
                </a:tc>
                <a:tc>
                  <a:txBody>
                    <a:bodyPr/>
                    <a:lstStyle/>
                    <a:p>
                      <a:pPr marL="0" marR="0" rtl="0">
                        <a:lnSpc>
                          <a:spcPct val="107000"/>
                        </a:lnSpc>
                        <a:spcBef>
                          <a:spcPts val="0"/>
                        </a:spcBef>
                        <a:spcAft>
                          <a:spcPts val="0"/>
                        </a:spcAft>
                      </a:pPr>
                      <a:r>
                        <a:rPr lang="es-419" sz="1100">
                          <a:effectLst/>
                        </a:rPr>
                        <a:t>Compare las características de los tipos comunes de redes.</a:t>
                      </a:r>
                    </a:p>
                  </a:txBody>
                  <a:tcPr marL="60168" marR="60168" marT="0" marB="0"/>
                </a:tc>
                <a:extLst>
                  <a:ext uri="{0D108BD9-81ED-4DB2-BD59-A6C34878D82A}">
                    <a16:rowId xmlns:a16="http://schemas.microsoft.com/office/drawing/2014/main" val="2466644772"/>
                  </a:ext>
                </a:extLst>
              </a:tr>
              <a:tr h="263724">
                <a:tc>
                  <a:txBody>
                    <a:bodyPr/>
                    <a:lstStyle/>
                    <a:p>
                      <a:pPr marL="0" marR="0" rtl="0">
                        <a:lnSpc>
                          <a:spcPct val="107000"/>
                        </a:lnSpc>
                        <a:spcBef>
                          <a:spcPts val="0"/>
                        </a:spcBef>
                        <a:spcAft>
                          <a:spcPts val="0"/>
                        </a:spcAft>
                      </a:pPr>
                      <a:r>
                        <a:rPr lang="es-419" sz="1100">
                          <a:effectLst/>
                        </a:rPr>
                        <a:t>Conexiones a Internet</a:t>
                      </a:r>
                    </a:p>
                  </a:txBody>
                  <a:tcPr marL="60168" marR="60168" marT="0" marB="0"/>
                </a:tc>
                <a:tc>
                  <a:txBody>
                    <a:bodyPr/>
                    <a:lstStyle/>
                    <a:p>
                      <a:pPr marL="0" marR="0" rtl="0">
                        <a:lnSpc>
                          <a:spcPct val="107000"/>
                        </a:lnSpc>
                        <a:spcBef>
                          <a:spcPts val="0"/>
                        </a:spcBef>
                        <a:spcAft>
                          <a:spcPts val="0"/>
                        </a:spcAft>
                      </a:pPr>
                      <a:r>
                        <a:rPr lang="es-419" sz="1100">
                          <a:effectLst/>
                        </a:rPr>
                        <a:t>Explique la forma en que las LAN y las WAN se interconectan a Internet.</a:t>
                      </a:r>
                    </a:p>
                  </a:txBody>
                  <a:tcPr marL="60168" marR="60168" marT="0" marB="0"/>
                </a:tc>
                <a:extLst>
                  <a:ext uri="{0D108BD9-81ED-4DB2-BD59-A6C34878D82A}">
                    <a16:rowId xmlns:a16="http://schemas.microsoft.com/office/drawing/2014/main" val="2893854660"/>
                  </a:ext>
                </a:extLst>
              </a:tr>
              <a:tr h="287720">
                <a:tc>
                  <a:txBody>
                    <a:bodyPr/>
                    <a:lstStyle/>
                    <a:p>
                      <a:pPr marL="0" marR="0" rtl="0">
                        <a:lnSpc>
                          <a:spcPct val="107000"/>
                        </a:lnSpc>
                        <a:spcBef>
                          <a:spcPts val="0"/>
                        </a:spcBef>
                        <a:spcAft>
                          <a:spcPts val="0"/>
                        </a:spcAft>
                      </a:pPr>
                      <a:r>
                        <a:rPr lang="es-419" sz="1100">
                          <a:effectLst/>
                        </a:rPr>
                        <a:t>Redes confiables</a:t>
                      </a:r>
                    </a:p>
                  </a:txBody>
                  <a:tcPr marL="60168" marR="60168" marT="0" marB="0"/>
                </a:tc>
                <a:tc>
                  <a:txBody>
                    <a:bodyPr/>
                    <a:lstStyle/>
                    <a:p>
                      <a:pPr marL="0" marR="0" rtl="0">
                        <a:lnSpc>
                          <a:spcPct val="107000"/>
                        </a:lnSpc>
                        <a:spcBef>
                          <a:spcPts val="0"/>
                        </a:spcBef>
                        <a:spcAft>
                          <a:spcPts val="0"/>
                        </a:spcAft>
                      </a:pPr>
                      <a:r>
                        <a:rPr lang="es-419" sz="1100">
                          <a:effectLst/>
                        </a:rPr>
                        <a:t>Describa los cuatro requisitos básicos de una red confiable.</a:t>
                      </a:r>
                    </a:p>
                  </a:txBody>
                  <a:tcPr marL="60168" marR="60168" marT="0" marB="0"/>
                </a:tc>
                <a:extLst>
                  <a:ext uri="{0D108BD9-81ED-4DB2-BD59-A6C34878D82A}">
                    <a16:rowId xmlns:a16="http://schemas.microsoft.com/office/drawing/2014/main" val="811040832"/>
                  </a:ext>
                </a:extLst>
              </a:tr>
              <a:tr h="406548">
                <a:tc>
                  <a:txBody>
                    <a:bodyPr/>
                    <a:lstStyle/>
                    <a:p>
                      <a:pPr marL="0" marR="0" rtl="0">
                        <a:lnSpc>
                          <a:spcPct val="107000"/>
                        </a:lnSpc>
                        <a:spcBef>
                          <a:spcPts val="0"/>
                        </a:spcBef>
                        <a:spcAft>
                          <a:spcPts val="0"/>
                        </a:spcAft>
                      </a:pPr>
                      <a:r>
                        <a:rPr lang="es-419" sz="1100">
                          <a:effectLst/>
                        </a:rPr>
                        <a:t>Tendencias de red</a:t>
                      </a:r>
                    </a:p>
                  </a:txBody>
                  <a:tcPr marL="60168" marR="60168" marT="0" marB="0"/>
                </a:tc>
                <a:tc>
                  <a:txBody>
                    <a:bodyPr/>
                    <a:lstStyle/>
                    <a:p>
                      <a:pPr marL="0" marR="0" rtl="0">
                        <a:lnSpc>
                          <a:spcPct val="107000"/>
                        </a:lnSpc>
                        <a:spcBef>
                          <a:spcPts val="0"/>
                        </a:spcBef>
                        <a:spcAft>
                          <a:spcPts val="0"/>
                        </a:spcAft>
                      </a:pPr>
                      <a:r>
                        <a:rPr lang="es-419" sz="1100">
                          <a:effectLst/>
                        </a:rPr>
                        <a:t>Explique la forma en que las tendencias, como BYOD, la colaboración en línea, la comunicación de video y la computación en la nube, están cambiando el modo en que interactuamos.</a:t>
                      </a:r>
                    </a:p>
                  </a:txBody>
                  <a:tcPr marL="60168" marR="60168" marT="0" marB="0"/>
                </a:tc>
                <a:extLst>
                  <a:ext uri="{0D108BD9-81ED-4DB2-BD59-A6C34878D82A}">
                    <a16:rowId xmlns:a16="http://schemas.microsoft.com/office/drawing/2014/main" val="2031869363"/>
                  </a:ext>
                </a:extLst>
              </a:tr>
              <a:tr h="287720">
                <a:tc>
                  <a:txBody>
                    <a:bodyPr/>
                    <a:lstStyle/>
                    <a:p>
                      <a:pPr marL="0" marR="0" rtl="0">
                        <a:lnSpc>
                          <a:spcPct val="107000"/>
                        </a:lnSpc>
                        <a:spcBef>
                          <a:spcPts val="0"/>
                        </a:spcBef>
                        <a:spcAft>
                          <a:spcPts val="0"/>
                        </a:spcAft>
                      </a:pPr>
                      <a:r>
                        <a:rPr lang="es-419" sz="1100">
                          <a:effectLst/>
                        </a:rPr>
                        <a:t>Seguridad de redes:</a:t>
                      </a:r>
                    </a:p>
                  </a:txBody>
                  <a:tcPr marL="60168" marR="60168" marT="0" marB="0"/>
                </a:tc>
                <a:tc>
                  <a:txBody>
                    <a:bodyPr/>
                    <a:lstStyle/>
                    <a:p>
                      <a:pPr marL="0" marR="0" rtl="0">
                        <a:lnSpc>
                          <a:spcPct val="107000"/>
                        </a:lnSpc>
                        <a:spcBef>
                          <a:spcPts val="0"/>
                        </a:spcBef>
                        <a:spcAft>
                          <a:spcPts val="0"/>
                        </a:spcAft>
                      </a:pPr>
                      <a:r>
                        <a:rPr lang="es-419" sz="1100">
                          <a:effectLst/>
                        </a:rPr>
                        <a:t>Identificar algunas amenazas y soluciones de seguridad básicas para todas las redes.</a:t>
                      </a:r>
                    </a:p>
                  </a:txBody>
                  <a:tcPr marL="60168" marR="60168" marT="0" marB="0"/>
                </a:tc>
                <a:extLst>
                  <a:ext uri="{0D108BD9-81ED-4DB2-BD59-A6C34878D82A}">
                    <a16:rowId xmlns:a16="http://schemas.microsoft.com/office/drawing/2014/main" val="2746633774"/>
                  </a:ext>
                </a:extLst>
              </a:tr>
              <a:tr h="263724">
                <a:tc>
                  <a:txBody>
                    <a:bodyPr/>
                    <a:lstStyle/>
                    <a:p>
                      <a:pPr marL="0" marR="0" rtl="0">
                        <a:lnSpc>
                          <a:spcPct val="107000"/>
                        </a:lnSpc>
                        <a:spcBef>
                          <a:spcPts val="0"/>
                        </a:spcBef>
                        <a:spcAft>
                          <a:spcPts val="0"/>
                        </a:spcAft>
                      </a:pPr>
                      <a:r>
                        <a:rPr lang="es-419" sz="1100">
                          <a:effectLst/>
                        </a:rPr>
                        <a:t>El profesional de TI</a:t>
                      </a:r>
                    </a:p>
                  </a:txBody>
                  <a:tcPr marL="60168" marR="60168" marT="0" marB="0"/>
                </a:tc>
                <a:tc>
                  <a:txBody>
                    <a:bodyPr/>
                    <a:lstStyle/>
                    <a:p>
                      <a:pPr marL="0" marR="0" rtl="0">
                        <a:lnSpc>
                          <a:spcPct val="107000"/>
                        </a:lnSpc>
                        <a:spcBef>
                          <a:spcPts val="0"/>
                        </a:spcBef>
                        <a:spcAft>
                          <a:spcPts val="0"/>
                        </a:spcAft>
                      </a:pPr>
                      <a:r>
                        <a:rPr lang="es-419" sz="1100">
                          <a:effectLst/>
                        </a:rPr>
                        <a:t>Explique las oportunidades de empleo en el campo de las redes.</a:t>
                      </a:r>
                    </a:p>
                  </a:txBody>
                  <a:tcPr marL="60168" marR="60168" marT="0" marB="0"/>
                </a:tc>
                <a:extLst>
                  <a:ext uri="{0D108BD9-81ED-4DB2-BD59-A6C34878D82A}">
                    <a16:rowId xmlns:a16="http://schemas.microsoft.com/office/drawing/2014/main" val="1938905636"/>
                  </a:ext>
                </a:extLst>
              </a:tr>
            </a:tbl>
          </a:graphicData>
        </a:graphic>
      </p:graphicFrame>
    </p:spTree>
    <p:custDataLst>
      <p:tags r:id="rId1"/>
    </p:custDataLst>
    <p:extLst>
      <p:ext uri="{BB962C8B-B14F-4D97-AF65-F5344CB8AC3E}">
        <p14:creationId xmlns:p14="http://schemas.microsoft.com/office/powerpoint/2010/main" val="338189466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pPr rtl="0"/>
            <a:r>
              <a:rPr lang="es-419">
                <a:solidFill>
                  <a:schemeClr val="accent5">
                    <a:lumMod val="40000"/>
                    <a:lumOff val="60000"/>
                  </a:schemeClr>
                </a:solidFill>
              </a:rPr>
              <a:t>1.1 Las redes afectan nuestras vidas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8853286" cy="1470123"/>
          </a:xfrm>
        </p:spPr>
        <p:txBody>
          <a:bodyPr/>
          <a:lstStyle/>
          <a:p>
            <a:pPr marL="0" indent="0">
              <a:buNone/>
            </a:pPr>
            <a:endParaRPr lang="en-US" dirty="0"/>
          </a:p>
          <a:p>
            <a:pPr marL="0" indent="0" rtl="0">
              <a:buNone/>
            </a:pPr>
            <a:r>
              <a:rPr lang="es-419" sz="1800"/>
              <a:t>La comunicación es casi tan importante para nosotros como el aire, el agua, los alimentos y un lugar para vivir. En el mundo actual, estamos conectados como nunca antes gracias al uso de redes.</a:t>
            </a:r>
          </a:p>
        </p:txBody>
      </p:sp>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rtl="0"/>
            <a:r>
              <a:rPr lang="es-419" sz="1600"/>
              <a:t>Redes Hoy</a:t>
            </a:r>
            <a:br>
              <a:rPr lang="en-US" altLang="en-US" dirty="0"/>
            </a:br>
            <a:r>
              <a:rPr lang="es-419"/>
              <a:t>Redes Conéctenos</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21E48970-9722-4D48-A1CA-F1B06B3C39A3}"/>
              </a:ext>
            </a:extLst>
          </p:cNvPr>
          <p:cNvSpPr txBox="1">
            <a:spLocks noChangeArrowheads="1"/>
          </p:cNvSpPr>
          <p:nvPr/>
        </p:nvSpPr>
        <p:spPr bwMode="auto">
          <a:xfrm>
            <a:off x="0" y="-123237"/>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rtl="0"/>
            <a:r>
              <a:rPr lang="es-419" sz="1600"/>
              <a:t>Redes Hoy</a:t>
            </a:r>
            <a:br>
              <a:rPr lang="en-US" altLang="en-US" dirty="0"/>
            </a:br>
            <a:endParaRPr lang="en-US" altLang="en-US" dirty="0"/>
          </a:p>
        </p:txBody>
      </p:sp>
      <p:sp>
        <p:nvSpPr>
          <p:cNvPr id="8194" name="Rectangle 2"/>
          <p:cNvSpPr>
            <a:spLocks noGrp="1" noChangeArrowheads="1"/>
          </p:cNvSpPr>
          <p:nvPr>
            <p:ph type="title"/>
          </p:nvPr>
        </p:nvSpPr>
        <p:spPr>
          <a:xfrm>
            <a:off x="1" y="41393"/>
            <a:ext cx="9144000" cy="592921"/>
          </a:xfrm>
        </p:spPr>
        <p:txBody>
          <a:bodyPr/>
          <a:lstStyle/>
          <a:p>
            <a:pPr rtl="0"/>
            <a:r>
              <a:rPr lang="es-419"/>
              <a:t>Video: la experiencia de aprendizaje de Cisco Networking Academy</a:t>
            </a:r>
          </a:p>
        </p:txBody>
      </p:sp>
      <p:sp>
        <p:nvSpPr>
          <p:cNvPr id="2" name="Content Placeholder 1"/>
          <p:cNvSpPr>
            <a:spLocks noGrp="1"/>
          </p:cNvSpPr>
          <p:nvPr>
            <p:ph idx="1"/>
          </p:nvPr>
        </p:nvSpPr>
        <p:spPr>
          <a:xfrm>
            <a:off x="144065" y="798944"/>
            <a:ext cx="8853286" cy="547847"/>
          </a:xfrm>
        </p:spPr>
        <p:txBody>
          <a:bodyPr/>
          <a:lstStyle/>
          <a:p>
            <a:pPr marL="0" indent="0" rtl="0">
              <a:buNone/>
            </a:pPr>
            <a:r>
              <a:rPr lang="es-419"/>
              <a:t>Cisco Networking Academy: aprenda cómo usamos la tecnología para hacer del mundo un lugar mejor.</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6530" y="1510517"/>
            <a:ext cx="5263338" cy="3003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429297576"/>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Redes hoy</a:t>
            </a:r>
            <a:br>
              <a:rPr lang="en-US" altLang="en-US" dirty="0"/>
            </a:br>
            <a:r>
              <a:rPr lang="es-419"/>
              <a:t>Sin límites</a:t>
            </a:r>
          </a:p>
        </p:txBody>
      </p:sp>
      <p:sp>
        <p:nvSpPr>
          <p:cNvPr id="8195" name="Rectangle 6"/>
          <p:cNvSpPr>
            <a:spLocks noGrp="1" noChangeArrowheads="1"/>
          </p:cNvSpPr>
          <p:nvPr>
            <p:ph idx="1"/>
          </p:nvPr>
        </p:nvSpPr>
        <p:spPr>
          <a:xfrm>
            <a:off x="124609" y="905949"/>
            <a:ext cx="8853286" cy="1166043"/>
          </a:xfrm>
        </p:spPr>
        <p:txBody>
          <a:bodyPr/>
          <a:lstStyle/>
          <a:p>
            <a:pPr rtl="0">
              <a:buFont typeface="Arial" panose="020B0604020202020204" pitchFamily="34" charset="0"/>
              <a:buChar char="•"/>
            </a:pPr>
            <a:r>
              <a:rPr lang="es-419"/>
              <a:t>Mundo sin fronteras</a:t>
            </a:r>
          </a:p>
          <a:p>
            <a:pPr rtl="0">
              <a:buFont typeface="Arial" panose="020B0604020202020204" pitchFamily="34" charset="0"/>
              <a:buChar char="•"/>
            </a:pPr>
            <a:r>
              <a:rPr lang="es-419"/>
              <a:t>Comunidades globales</a:t>
            </a:r>
          </a:p>
          <a:p>
            <a:pPr rtl="0">
              <a:buFont typeface="Arial" panose="020B0604020202020204" pitchFamily="34" charset="0"/>
              <a:buChar char="•"/>
            </a:pPr>
            <a:r>
              <a:rPr lang="es-419"/>
              <a:t>Red humana</a:t>
            </a:r>
          </a:p>
        </p:txBody>
      </p:sp>
      <p:pic>
        <p:nvPicPr>
          <p:cNvPr id="3" name="Picture 2"/>
          <p:cNvPicPr>
            <a:picLocks noChangeAspect="1"/>
          </p:cNvPicPr>
          <p:nvPr/>
        </p:nvPicPr>
        <p:blipFill>
          <a:blip r:embed="rId3"/>
          <a:stretch>
            <a:fillRect/>
          </a:stretch>
        </p:blipFill>
        <p:spPr>
          <a:xfrm>
            <a:off x="1456033" y="2167140"/>
            <a:ext cx="6229350" cy="2657475"/>
          </a:xfrm>
          <a:prstGeom prst="rect">
            <a:avLst/>
          </a:prstGeom>
        </p:spPr>
      </p:pic>
    </p:spTree>
    <p:extLst>
      <p:ext uri="{BB962C8B-B14F-4D97-AF65-F5344CB8AC3E}">
        <p14:creationId xmlns:p14="http://schemas.microsoft.com/office/powerpoint/2010/main" val="352921276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pPr rtl="0"/>
            <a:r>
              <a:rPr lang="es-419"/>
              <a:t>Materiales del instructor – Módulo 1: Guía de planificación.</a:t>
            </a:r>
          </a:p>
        </p:txBody>
      </p:sp>
      <p:sp>
        <p:nvSpPr>
          <p:cNvPr id="4099" name="Rectangle 34"/>
          <p:cNvSpPr>
            <a:spLocks noGrp="1" noChangeArrowheads="1"/>
          </p:cNvSpPr>
          <p:nvPr>
            <p:ph idx="1"/>
          </p:nvPr>
        </p:nvSpPr>
        <p:spPr>
          <a:xfrm>
            <a:off x="144065" y="798944"/>
            <a:ext cx="8853286" cy="3747655"/>
          </a:xfrm>
        </p:spPr>
        <p:txBody>
          <a:bodyPr/>
          <a:lstStyle/>
          <a:p>
            <a:pPr marL="0" indent="0" rtl="0">
              <a:buNone/>
            </a:pPr>
            <a:r>
              <a:rPr lang="es-419"/>
              <a:t>Esta presentación en PowerPoint se divide en dos partes:</a:t>
            </a:r>
          </a:p>
          <a:p>
            <a:pPr rtl="0">
              <a:buFont typeface="Arial" panose="020B0604020202020204" pitchFamily="34" charset="0"/>
              <a:buChar char="•"/>
            </a:pPr>
            <a:r>
              <a:rPr lang="es-419"/>
              <a:t>Guía de planificación para el instructor</a:t>
            </a:r>
          </a:p>
          <a:p>
            <a:pPr lvl="1" rtl="0"/>
            <a:r>
              <a:rPr lang="es-419"/>
              <a:t>Información para ayudarlo a familiarizarse con el módulo.</a:t>
            </a:r>
          </a:p>
          <a:p>
            <a:pPr lvl="1" rtl="0"/>
            <a:r>
              <a:rPr lang="es-419"/>
              <a:t>Ayuda didáctica</a:t>
            </a:r>
          </a:p>
          <a:p>
            <a:pPr rtl="0">
              <a:buFont typeface="Arial" panose="020B0604020202020204" pitchFamily="34" charset="0"/>
              <a:buChar char="•"/>
            </a:pPr>
            <a:r>
              <a:rPr lang="es-419"/>
              <a:t>Presentación de la clase del instructor</a:t>
            </a:r>
          </a:p>
          <a:p>
            <a:pPr lvl="1" rtl="0"/>
            <a:r>
              <a:rPr lang="es-419"/>
              <a:t>Diapositivas opcionales que puede utilizar en el aula</a:t>
            </a:r>
          </a:p>
          <a:p>
            <a:pPr lvl="1" rtl="0"/>
            <a:r>
              <a:rPr lang="es-419"/>
              <a:t>Comienza en la diapositiva n.º 14</a:t>
            </a:r>
          </a:p>
          <a:p>
            <a:pPr marL="142875" lvl="1" indent="0" algn="ctr" rtl="0">
              <a:buNone/>
            </a:pPr>
            <a:r>
              <a:rPr lang="es-419" sz="1600" b="1"/>
              <a:t>Nota</a:t>
            </a:r>
            <a:r>
              <a:rPr lang="es-419" sz="1600"/>
              <a:t>: Elimine la Guía de planificación de esta presentación antes de compartirla con otras personas.</a:t>
            </a:r>
          </a:p>
          <a:p>
            <a:pPr marL="0" indent="0" rtl="0">
              <a:buNone/>
            </a:pPr>
            <a:r>
              <a:rPr lang="es-419" sz="1600" b="1">
                <a:solidFill>
                  <a:schemeClr val="accent4"/>
                </a:solidFill>
              </a:rPr>
              <a:t>Para obtener ayuda adicional y recursos, diríjase a la página principal del Instructor y a los Recursos del curso. También puede visitar el sitio de desarrollo profesional en netacad.com, la página oficial de Facebook de Cisco Networking Academy o el grupo de Facebook exclusivo para instructores.</a:t>
            </a: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pPr rtl="0"/>
            <a:r>
              <a:rPr lang="es-419">
                <a:solidFill>
                  <a:schemeClr val="accent5">
                    <a:lumMod val="40000"/>
                    <a:lumOff val="60000"/>
                  </a:schemeClr>
                </a:solidFill>
              </a:rPr>
              <a:t>1.2 Componentes de red</a:t>
            </a:r>
          </a:p>
        </p:txBody>
      </p:sp>
    </p:spTree>
    <p:custDataLst>
      <p:tags r:id="rId1"/>
    </p:custDataLst>
    <p:extLst>
      <p:ext uri="{BB962C8B-B14F-4D97-AF65-F5344CB8AC3E}">
        <p14:creationId xmlns:p14="http://schemas.microsoft.com/office/powerpoint/2010/main" val="1758337446"/>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Componentes de Red</a:t>
            </a:r>
            <a:br>
              <a:rPr lang="en-US" altLang="en-US" dirty="0"/>
            </a:br>
            <a:r>
              <a:rPr lang="es-419" sz="1600"/>
              <a:t> </a:t>
            </a:r>
            <a:r>
              <a:rPr lang="es-419"/>
              <a:t>Roles de Host</a:t>
            </a:r>
          </a:p>
        </p:txBody>
      </p:sp>
      <p:sp>
        <p:nvSpPr>
          <p:cNvPr id="8195" name="Rectangle 6"/>
          <p:cNvSpPr>
            <a:spLocks noGrp="1" noChangeArrowheads="1"/>
          </p:cNvSpPr>
          <p:nvPr>
            <p:ph idx="1"/>
          </p:nvPr>
        </p:nvSpPr>
        <p:spPr>
          <a:xfrm>
            <a:off x="144064" y="798945"/>
            <a:ext cx="3488136" cy="4153199"/>
          </a:xfrm>
        </p:spPr>
        <p:txBody>
          <a:bodyPr/>
          <a:lstStyle/>
          <a:p>
            <a:pPr marL="0" indent="0" rtl="0">
              <a:buNone/>
            </a:pPr>
            <a:r>
              <a:rPr lang="es-419" sz="1600"/>
              <a:t>Cada computadora en una red se llama host o dispositivo final.</a:t>
            </a:r>
          </a:p>
          <a:p>
            <a:pPr marL="0" indent="0" rtl="0">
              <a:buNone/>
            </a:pPr>
            <a:r>
              <a:rPr lang="es-419" sz="1600"/>
              <a:t>Los servidores son computadoras que proporcionan información a dispositivos finales:</a:t>
            </a:r>
          </a:p>
          <a:p>
            <a:pPr lvl="1" rtl="0">
              <a:buFont typeface="Arial" panose="020B0604020202020204" pitchFamily="34" charset="0"/>
              <a:buChar char="•"/>
            </a:pPr>
            <a:r>
              <a:rPr lang="es-419" sz="1600"/>
              <a:t>Servidores de correo electrónico.</a:t>
            </a:r>
          </a:p>
          <a:p>
            <a:pPr lvl="1" rtl="0">
              <a:buFont typeface="Arial" panose="020B0604020202020204" pitchFamily="34" charset="0"/>
              <a:buChar char="•"/>
            </a:pPr>
            <a:r>
              <a:rPr lang="es-419" sz="1600"/>
              <a:t>Servidores web.</a:t>
            </a:r>
          </a:p>
          <a:p>
            <a:pPr lvl="1" rtl="0">
              <a:buFont typeface="Arial" panose="020B0604020202020204" pitchFamily="34" charset="0"/>
              <a:buChar char="•"/>
            </a:pPr>
            <a:r>
              <a:rPr lang="es-419" sz="1600"/>
              <a:t>Servidores de archivos.</a:t>
            </a:r>
          </a:p>
          <a:p>
            <a:pPr marL="0" indent="0" rtl="0">
              <a:buNone/>
            </a:pPr>
            <a:r>
              <a:rPr lang="es-419" sz="1600"/>
              <a:t>Los clientes son equipos que envían solicitudes a los servidores para recuperar información:</a:t>
            </a:r>
          </a:p>
          <a:p>
            <a:pPr lvl="1" rtl="0">
              <a:buFont typeface="Arial" panose="020B0604020202020204" pitchFamily="34" charset="0"/>
              <a:buChar char="•"/>
            </a:pPr>
            <a:r>
              <a:rPr lang="es-419" sz="1600"/>
              <a:t>Página web desde un servidor web.</a:t>
            </a:r>
          </a:p>
          <a:p>
            <a:pPr lvl="1" rtl="0"/>
            <a:r>
              <a:rPr lang="es-419" sz="1600"/>
              <a:t>correo electrónico desde un servidor de correo electrónico</a:t>
            </a:r>
          </a:p>
          <a:p>
            <a:pPr marL="0" indent="0" rtl="0">
              <a:buNone/>
            </a:pPr>
            <a:r>
              <a:rPr lang="es-419"/>
              <a:t> </a:t>
            </a:r>
          </a:p>
        </p:txBody>
      </p:sp>
      <p:graphicFrame>
        <p:nvGraphicFramePr>
          <p:cNvPr id="2" name="Table 1"/>
          <p:cNvGraphicFramePr>
            <a:graphicFrameLocks noGrp="1"/>
          </p:cNvGraphicFramePr>
          <p:nvPr>
            <p:extLst>
              <p:ext uri="{D42A27DB-BD31-4B8C-83A1-F6EECF244321}">
                <p14:modId xmlns:p14="http://schemas.microsoft.com/office/powerpoint/2010/main" val="3760258333"/>
              </p:ext>
            </p:extLst>
          </p:nvPr>
        </p:nvGraphicFramePr>
        <p:xfrm>
          <a:off x="3699932" y="2370667"/>
          <a:ext cx="5300003" cy="2407832"/>
        </p:xfrm>
        <a:graphic>
          <a:graphicData uri="http://schemas.openxmlformats.org/drawingml/2006/table">
            <a:tbl>
              <a:tblPr firstRow="1" bandRow="1">
                <a:tableStyleId>{5C22544A-7EE6-4342-B048-85BDC9FD1C3A}</a:tableStyleId>
              </a:tblPr>
              <a:tblGrid>
                <a:gridCol w="896567">
                  <a:extLst>
                    <a:ext uri="{9D8B030D-6E8A-4147-A177-3AD203B41FA5}">
                      <a16:colId xmlns:a16="http://schemas.microsoft.com/office/drawing/2014/main" val="20000"/>
                    </a:ext>
                  </a:extLst>
                </a:gridCol>
                <a:gridCol w="4403436">
                  <a:extLst>
                    <a:ext uri="{9D8B030D-6E8A-4147-A177-3AD203B41FA5}">
                      <a16:colId xmlns:a16="http://schemas.microsoft.com/office/drawing/2014/main" val="20001"/>
                    </a:ext>
                  </a:extLst>
                </a:gridCol>
              </a:tblGrid>
              <a:tr h="527016">
                <a:tc>
                  <a:txBody>
                    <a:bodyPr/>
                    <a:lstStyle/>
                    <a:p>
                      <a:pPr rtl="0"/>
                      <a:r>
                        <a:rPr lang="es-419"/>
                        <a:t>Tipo de servidor</a:t>
                      </a:r>
                    </a:p>
                  </a:txBody>
                  <a:tcPr/>
                </a:tc>
                <a:tc>
                  <a:txBody>
                    <a:bodyPr/>
                    <a:lstStyle/>
                    <a:p>
                      <a:pPr rtl="0"/>
                      <a:r>
                        <a:rPr lang="es-419"/>
                        <a:t>Descripción</a:t>
                      </a:r>
                    </a:p>
                  </a:txBody>
                  <a:tcPr/>
                </a:tc>
                <a:extLst>
                  <a:ext uri="{0D108BD9-81ED-4DB2-BD59-A6C34878D82A}">
                    <a16:rowId xmlns:a16="http://schemas.microsoft.com/office/drawing/2014/main" val="10000"/>
                  </a:ext>
                </a:extLst>
              </a:tr>
              <a:tr h="527016">
                <a:tc>
                  <a:txBody>
                    <a:bodyPr/>
                    <a:lstStyle/>
                    <a:p>
                      <a:pPr rtl="0"/>
                      <a:r>
                        <a:rPr lang="es-419"/>
                        <a:t>Correo electrónico</a:t>
                      </a:r>
                    </a:p>
                  </a:txBody>
                  <a:tcPr/>
                </a:tc>
                <a:tc>
                  <a:txBody>
                    <a:bodyPr/>
                    <a:lstStyle/>
                    <a:p>
                      <a:pPr rtl="0"/>
                      <a:r>
                        <a:rPr lang="es-419" sz="1400" b="0" i="0" kern="1200">
                          <a:solidFill>
                            <a:schemeClr val="dk1"/>
                          </a:solidFill>
                          <a:effectLst/>
                          <a:latin typeface="+mn-lt"/>
                          <a:ea typeface="+mn-ea"/>
                          <a:cs typeface="+mn-cs"/>
                        </a:rPr>
                        <a:t>El servidor de correo electrónico ejecuta un software de servidor de correo electrónico. </a:t>
                      </a:r>
                    </a:p>
                    <a:p>
                      <a:pPr rtl="0"/>
                      <a:r>
                        <a:rPr lang="es-419" sz="1400" b="0" i="0" kern="1200">
                          <a:solidFill>
                            <a:schemeClr val="dk1"/>
                          </a:solidFill>
                          <a:effectLst/>
                          <a:latin typeface="+mn-lt"/>
                          <a:ea typeface="+mn-ea"/>
                          <a:cs typeface="+mn-cs"/>
                        </a:rPr>
                        <a:t>Los clientes utilizan software</a:t>
                      </a:r>
                      <a:r>
                        <a:rPr lang="es-419" sz="1400" b="0" i="0" kern="1200" baseline="0">
                          <a:solidFill>
                            <a:schemeClr val="dk1"/>
                          </a:solidFill>
                          <a:effectLst/>
                          <a:latin typeface="+mn-lt"/>
                          <a:ea typeface="+mn-ea"/>
                          <a:cs typeface="+mn-cs"/>
                        </a:rPr>
                        <a:t> </a:t>
                      </a:r>
                      <a:r>
                        <a:rPr lang="es-419" sz="1400" b="0" i="0" kern="1200">
                          <a:solidFill>
                            <a:schemeClr val="dk1"/>
                          </a:solidFill>
                          <a:effectLst/>
                          <a:latin typeface="+mn-lt"/>
                          <a:ea typeface="+mn-ea"/>
                          <a:cs typeface="+mn-cs"/>
                        </a:rPr>
                        <a:t>cliente para acceder al correo electrónico.</a:t>
                      </a:r>
                    </a:p>
                  </a:txBody>
                  <a:tcPr/>
                </a:tc>
                <a:extLst>
                  <a:ext uri="{0D108BD9-81ED-4DB2-BD59-A6C34878D82A}">
                    <a16:rowId xmlns:a16="http://schemas.microsoft.com/office/drawing/2014/main" val="10001"/>
                  </a:ext>
                </a:extLst>
              </a:tr>
              <a:tr h="744023">
                <a:tc>
                  <a:txBody>
                    <a:bodyPr/>
                    <a:lstStyle/>
                    <a:p>
                      <a:pPr rtl="0"/>
                      <a:r>
                        <a:rPr lang="es-419"/>
                        <a:t>Web</a:t>
                      </a:r>
                    </a:p>
                  </a:txBody>
                  <a:tcPr/>
                </a:tc>
                <a:tc>
                  <a:txBody>
                    <a:bodyPr/>
                    <a:lstStyle/>
                    <a:p>
                      <a:pPr rtl="0"/>
                      <a:r>
                        <a:rPr lang="es-419" sz="1400" b="0" i="0" kern="1200">
                          <a:solidFill>
                            <a:schemeClr val="dk1"/>
                          </a:solidFill>
                          <a:effectLst/>
                          <a:latin typeface="+mn-lt"/>
                          <a:ea typeface="+mn-ea"/>
                          <a:cs typeface="+mn-cs"/>
                        </a:rPr>
                        <a:t>El servidor web ejecuta software de servidor web. </a:t>
                      </a:r>
                    </a:p>
                    <a:p>
                      <a:pPr rtl="0"/>
                      <a:r>
                        <a:rPr lang="es-419" sz="1400" b="0" i="0" kern="1200">
                          <a:solidFill>
                            <a:schemeClr val="dk1"/>
                          </a:solidFill>
                          <a:effectLst/>
                          <a:latin typeface="+mn-lt"/>
                          <a:ea typeface="+mn-ea"/>
                          <a:cs typeface="+mn-cs"/>
                        </a:rPr>
                        <a:t>Los clientes utilizan el software del navegador para acceder a las páginas web.</a:t>
                      </a:r>
                    </a:p>
                  </a:txBody>
                  <a:tcPr/>
                </a:tc>
                <a:extLst>
                  <a:ext uri="{0D108BD9-81ED-4DB2-BD59-A6C34878D82A}">
                    <a16:rowId xmlns:a16="http://schemas.microsoft.com/office/drawing/2014/main" val="10002"/>
                  </a:ext>
                </a:extLst>
              </a:tr>
              <a:tr h="609777">
                <a:tc>
                  <a:txBody>
                    <a:bodyPr/>
                    <a:lstStyle/>
                    <a:p>
                      <a:pPr rtl="0"/>
                      <a:r>
                        <a:rPr lang="es-419"/>
                        <a:t>Archivo</a:t>
                      </a:r>
                    </a:p>
                  </a:txBody>
                  <a:tcPr/>
                </a:tc>
                <a:tc>
                  <a:txBody>
                    <a:bodyPr/>
                    <a:lstStyle/>
                    <a:p>
                      <a:pPr rtl="0"/>
                      <a:r>
                        <a:rPr lang="es-419" sz="1400" b="0" i="0" kern="1200">
                          <a:solidFill>
                            <a:schemeClr val="dk1"/>
                          </a:solidFill>
                          <a:effectLst/>
                          <a:latin typeface="+mn-lt"/>
                          <a:ea typeface="+mn-ea"/>
                          <a:cs typeface="+mn-cs"/>
                        </a:rPr>
                        <a:t>El servidor de archivos almacena archivos corporativos y de usuario.</a:t>
                      </a:r>
                    </a:p>
                    <a:p>
                      <a:pPr rtl="0"/>
                      <a:r>
                        <a:rPr lang="es-419" sz="1400" b="0" i="0" kern="1200">
                          <a:solidFill>
                            <a:schemeClr val="dk1"/>
                          </a:solidFill>
                          <a:effectLst/>
                          <a:latin typeface="+mn-lt"/>
                          <a:ea typeface="+mn-ea"/>
                          <a:cs typeface="+mn-cs"/>
                        </a:rPr>
                        <a:t>Los dispositivos cliente acceden a estos archivos.</a:t>
                      </a:r>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3974745" y="1007532"/>
            <a:ext cx="4680156" cy="1062683"/>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pPr rtl="0"/>
            <a:r>
              <a:rPr lang="es-419" sz="1600"/>
              <a:t>Componentes de red</a:t>
            </a:r>
            <a:br>
              <a:rPr lang="en-US" altLang="en-US" dirty="0"/>
            </a:br>
            <a:r>
              <a:rPr lang="es-419"/>
              <a:t>Punto a Punto</a:t>
            </a:r>
          </a:p>
        </p:txBody>
      </p:sp>
      <p:sp>
        <p:nvSpPr>
          <p:cNvPr id="8195" name="Rectangle 6"/>
          <p:cNvSpPr>
            <a:spLocks noGrp="1" noChangeArrowheads="1"/>
          </p:cNvSpPr>
          <p:nvPr>
            <p:ph idx="1"/>
          </p:nvPr>
        </p:nvSpPr>
        <p:spPr>
          <a:xfrm>
            <a:off x="129888" y="728063"/>
            <a:ext cx="8853286" cy="803372"/>
          </a:xfrm>
        </p:spPr>
        <p:txBody>
          <a:bodyPr/>
          <a:lstStyle/>
          <a:p>
            <a:pPr marL="0" indent="0" rtl="0">
              <a:buNone/>
            </a:pPr>
            <a:r>
              <a:rPr lang="es-419" sz="1600"/>
              <a:t>Es posible que un dispositivo sea un cliente y un servidor en una red Punto a Punto. </a:t>
            </a:r>
            <a:r>
              <a:rPr lang="es-419"/>
              <a:t>Este tipo de diseño de red solo se recomienda para redes muy pequeñas. </a:t>
            </a:r>
          </a:p>
          <a:p>
            <a:pPr marL="0" indent="0" rtl="0">
              <a:buNone/>
            </a:pPr>
            <a:r>
              <a:rPr lang="es-419"/>
              <a:t> </a:t>
            </a:r>
          </a:p>
        </p:txBody>
      </p:sp>
      <p:pic>
        <p:nvPicPr>
          <p:cNvPr id="3" name="Picture 2"/>
          <p:cNvPicPr>
            <a:picLocks noChangeAspect="1"/>
          </p:cNvPicPr>
          <p:nvPr/>
        </p:nvPicPr>
        <p:blipFill>
          <a:blip r:embed="rId4"/>
          <a:stretch>
            <a:fillRect/>
          </a:stretch>
        </p:blipFill>
        <p:spPr>
          <a:xfrm>
            <a:off x="2095929" y="1643865"/>
            <a:ext cx="4222946" cy="1099334"/>
          </a:xfrm>
          <a:prstGeom prst="rect">
            <a:avLst/>
          </a:prstGeom>
        </p:spPr>
      </p:pic>
      <p:graphicFrame>
        <p:nvGraphicFramePr>
          <p:cNvPr id="2" name="Table 1"/>
          <p:cNvGraphicFramePr>
            <a:graphicFrameLocks noGrp="1"/>
          </p:cNvGraphicFramePr>
          <p:nvPr>
            <p:extLst>
              <p:ext uri="{D42A27DB-BD31-4B8C-83A1-F6EECF244321}">
                <p14:modId xmlns:p14="http://schemas.microsoft.com/office/powerpoint/2010/main" val="796482056"/>
              </p:ext>
            </p:extLst>
          </p:nvPr>
        </p:nvGraphicFramePr>
        <p:xfrm>
          <a:off x="129888" y="2743199"/>
          <a:ext cx="8853286" cy="1902958"/>
        </p:xfrm>
        <a:graphic>
          <a:graphicData uri="http://schemas.openxmlformats.org/drawingml/2006/table">
            <a:tbl>
              <a:tblPr firstRow="1" bandRow="1">
                <a:tableStyleId>{5C22544A-7EE6-4342-B048-85BDC9FD1C3A}</a:tableStyleId>
              </a:tblPr>
              <a:tblGrid>
                <a:gridCol w="4371774">
                  <a:extLst>
                    <a:ext uri="{9D8B030D-6E8A-4147-A177-3AD203B41FA5}">
                      <a16:colId xmlns:a16="http://schemas.microsoft.com/office/drawing/2014/main" val="20000"/>
                    </a:ext>
                  </a:extLst>
                </a:gridCol>
                <a:gridCol w="4481512">
                  <a:extLst>
                    <a:ext uri="{9D8B030D-6E8A-4147-A177-3AD203B41FA5}">
                      <a16:colId xmlns:a16="http://schemas.microsoft.com/office/drawing/2014/main" val="20001"/>
                    </a:ext>
                  </a:extLst>
                </a:gridCol>
              </a:tblGrid>
              <a:tr h="276705">
                <a:tc>
                  <a:txBody>
                    <a:bodyPr/>
                    <a:lstStyle/>
                    <a:p>
                      <a:pPr rtl="0"/>
                      <a:r>
                        <a:rPr lang="es-419"/>
                        <a:t>Ventajas</a:t>
                      </a:r>
                    </a:p>
                  </a:txBody>
                  <a:tcPr/>
                </a:tc>
                <a:tc>
                  <a:txBody>
                    <a:bodyPr/>
                    <a:lstStyle/>
                    <a:p>
                      <a:pPr rtl="0"/>
                      <a:r>
                        <a:rPr lang="es-419"/>
                        <a:t>Desventajas</a:t>
                      </a:r>
                    </a:p>
                  </a:txBody>
                  <a:tcPr/>
                </a:tc>
                <a:extLst>
                  <a:ext uri="{0D108BD9-81ED-4DB2-BD59-A6C34878D82A}">
                    <a16:rowId xmlns:a16="http://schemas.microsoft.com/office/drawing/2014/main" val="10000"/>
                  </a:ext>
                </a:extLst>
              </a:tr>
              <a:tr h="289977">
                <a:tc>
                  <a:txBody>
                    <a:bodyPr/>
                    <a:lstStyle/>
                    <a:p>
                      <a:pPr algn="l" rtl="0">
                        <a:buFont typeface="Arial"/>
                        <a:buNone/>
                      </a:pPr>
                      <a:r>
                        <a:rPr lang="es-419" b="0" i="0">
                          <a:solidFill>
                            <a:srgbClr val="58585B"/>
                          </a:solidFill>
                          <a:effectLst/>
                          <a:latin typeface="CiscoSans"/>
                        </a:rPr>
                        <a:t>Fácil de configurar</a:t>
                      </a:r>
                    </a:p>
                  </a:txBody>
                  <a:tcPr/>
                </a:tc>
                <a:tc>
                  <a:txBody>
                    <a:bodyPr/>
                    <a:lstStyle/>
                    <a:p>
                      <a:pPr rtl="0"/>
                      <a:r>
                        <a:rPr lang="es-419" sz="1400" b="0" i="0" kern="1200">
                          <a:solidFill>
                            <a:schemeClr val="dk1"/>
                          </a:solidFill>
                          <a:effectLst/>
                          <a:latin typeface="+mn-lt"/>
                          <a:ea typeface="+mn-ea"/>
                          <a:cs typeface="+mn-cs"/>
                        </a:rPr>
                        <a:t>La administración no está centralizada</a:t>
                      </a:r>
                    </a:p>
                  </a:txBody>
                  <a:tcPr/>
                </a:tc>
                <a:extLst>
                  <a:ext uri="{0D108BD9-81ED-4DB2-BD59-A6C34878D82A}">
                    <a16:rowId xmlns:a16="http://schemas.microsoft.com/office/drawing/2014/main" val="10001"/>
                  </a:ext>
                </a:extLst>
              </a:tr>
              <a:tr h="276705">
                <a:tc>
                  <a:txBody>
                    <a:bodyPr/>
                    <a:lstStyle/>
                    <a:p>
                      <a:pPr algn="l" rtl="0">
                        <a:buFont typeface="Arial"/>
                        <a:buNone/>
                      </a:pPr>
                      <a:r>
                        <a:rPr lang="es-419" b="0" i="0">
                          <a:solidFill>
                            <a:srgbClr val="58585B"/>
                          </a:solidFill>
                          <a:effectLst/>
                          <a:latin typeface="CiscoSans"/>
                        </a:rPr>
                        <a:t>Menos complejo</a:t>
                      </a:r>
                    </a:p>
                  </a:txBody>
                  <a:tcPr/>
                </a:tc>
                <a:tc>
                  <a:txBody>
                    <a:bodyPr/>
                    <a:lstStyle/>
                    <a:p>
                      <a:pPr rtl="0"/>
                      <a:r>
                        <a:rPr lang="es-419" sz="1400" b="0" i="0" kern="1200">
                          <a:solidFill>
                            <a:schemeClr val="dk1"/>
                          </a:solidFill>
                          <a:effectLst/>
                          <a:latin typeface="+mn-lt"/>
                          <a:ea typeface="+mn-ea"/>
                          <a:cs typeface="+mn-cs"/>
                        </a:rPr>
                        <a:t>No son tan seguras</a:t>
                      </a:r>
                    </a:p>
                  </a:txBody>
                  <a:tcPr/>
                </a:tc>
                <a:extLst>
                  <a:ext uri="{0D108BD9-81ED-4DB2-BD59-A6C34878D82A}">
                    <a16:rowId xmlns:a16="http://schemas.microsoft.com/office/drawing/2014/main" val="10002"/>
                  </a:ext>
                </a:extLst>
              </a:tr>
              <a:tr h="470398">
                <a:tc>
                  <a:txBody>
                    <a:bodyPr/>
                    <a:lstStyle/>
                    <a:p>
                      <a:pPr algn="l" rtl="0">
                        <a:buFont typeface="Arial"/>
                        <a:buNone/>
                      </a:pPr>
                      <a:r>
                        <a:rPr lang="es-419" b="0" i="0">
                          <a:solidFill>
                            <a:srgbClr val="58585B"/>
                          </a:solidFill>
                          <a:effectLst/>
                          <a:latin typeface="CiscoSans"/>
                        </a:rPr>
                        <a:t>Reduce los costos</a:t>
                      </a:r>
                    </a:p>
                  </a:txBody>
                  <a:tcPr/>
                </a:tc>
                <a:tc>
                  <a:txBody>
                    <a:bodyPr/>
                    <a:lstStyle/>
                    <a:p>
                      <a:pPr rtl="0"/>
                      <a:r>
                        <a:rPr lang="es-419" sz="1400" b="0" i="0" kern="1200">
                          <a:solidFill>
                            <a:schemeClr val="dk1"/>
                          </a:solidFill>
                          <a:effectLst/>
                          <a:latin typeface="+mn-lt"/>
                          <a:ea typeface="+mn-ea"/>
                          <a:cs typeface="+mn-cs"/>
                        </a:rPr>
                        <a:t>No son escalables</a:t>
                      </a:r>
                    </a:p>
                  </a:txBody>
                  <a:tcPr/>
                </a:tc>
                <a:extLst>
                  <a:ext uri="{0D108BD9-81ED-4DB2-BD59-A6C34878D82A}">
                    <a16:rowId xmlns:a16="http://schemas.microsoft.com/office/drawing/2014/main" val="10003"/>
                  </a:ext>
                </a:extLst>
              </a:tr>
              <a:tr h="470398">
                <a:tc>
                  <a:txBody>
                    <a:bodyPr/>
                    <a:lstStyle/>
                    <a:p>
                      <a:pPr algn="l" rtl="0">
                        <a:buFont typeface="Arial"/>
                        <a:buNone/>
                      </a:pPr>
                      <a:r>
                        <a:rPr lang="es-419" b="0" i="0">
                          <a:solidFill>
                            <a:srgbClr val="58585B"/>
                          </a:solidFill>
                          <a:effectLst/>
                          <a:latin typeface="CiscoSans"/>
                        </a:rPr>
                        <a:t>Se utiliza para tareas simples: transferir archivos y compartir impresoras</a:t>
                      </a:r>
                    </a:p>
                  </a:txBody>
                  <a:tcPr/>
                </a:tc>
                <a:tc>
                  <a:txBody>
                    <a:bodyPr/>
                    <a:lstStyle/>
                    <a:p>
                      <a:pPr rtl="0"/>
                      <a:r>
                        <a:rPr lang="es-419" sz="1400" b="0" i="0" kern="1200">
                          <a:solidFill>
                            <a:schemeClr val="dk1"/>
                          </a:solidFill>
                          <a:effectLst/>
                          <a:latin typeface="+mn-lt"/>
                          <a:ea typeface="+mn-ea"/>
                          <a:cs typeface="+mn-cs"/>
                        </a:rPr>
                        <a:t>Rendimiento</a:t>
                      </a:r>
                      <a:r>
                        <a:rPr lang="es-419" sz="1400" b="0" i="0" kern="1200" baseline="0">
                          <a:solidFill>
                            <a:schemeClr val="dk1"/>
                          </a:solidFill>
                          <a:effectLst/>
                          <a:latin typeface="+mn-lt"/>
                          <a:ea typeface="+mn-ea"/>
                          <a:cs typeface="+mn-cs"/>
                        </a:rPr>
                        <a:t> </a:t>
                      </a:r>
                      <a:r>
                        <a:rPr lang="es-419" sz="1400" b="0" i="0" kern="1200">
                          <a:solidFill>
                            <a:schemeClr val="dk1"/>
                          </a:solidFill>
                          <a:effectLst/>
                          <a:latin typeface="+mn-lt"/>
                          <a:ea typeface="+mn-ea"/>
                          <a:cs typeface="+mn-cs"/>
                        </a:rPr>
                        <a:t>más lento</a:t>
                      </a:r>
                    </a:p>
                  </a:txBody>
                  <a:tcP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433941454"/>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Componentes de red</a:t>
            </a:r>
            <a:br>
              <a:rPr lang="en-US" altLang="en-US" dirty="0"/>
            </a:br>
            <a:r>
              <a:rPr lang="es-419" sz="1600"/>
              <a:t> </a:t>
            </a:r>
            <a:r>
              <a:rPr lang="es-419"/>
              <a:t>Dispositivos finales</a:t>
            </a:r>
          </a:p>
        </p:txBody>
      </p:sp>
      <p:sp>
        <p:nvSpPr>
          <p:cNvPr id="8195" name="Rectangle 6"/>
          <p:cNvSpPr>
            <a:spLocks noGrp="1" noChangeArrowheads="1"/>
          </p:cNvSpPr>
          <p:nvPr>
            <p:ph idx="1"/>
          </p:nvPr>
        </p:nvSpPr>
        <p:spPr>
          <a:xfrm>
            <a:off x="144065" y="798945"/>
            <a:ext cx="8853286" cy="845557"/>
          </a:xfrm>
        </p:spPr>
        <p:txBody>
          <a:bodyPr/>
          <a:lstStyle/>
          <a:p>
            <a:pPr marL="0" lvl="1" indent="0" rtl="0">
              <a:spcBef>
                <a:spcPts val="600"/>
              </a:spcBef>
              <a:spcAft>
                <a:spcPts val="600"/>
              </a:spcAft>
              <a:buSzPct val="90000"/>
              <a:buNone/>
            </a:pPr>
            <a:r>
              <a:rPr lang="es-419" sz="1500"/>
              <a:t>Un dispositivo final es el punto donde un mensaje se origina o se recibe. Los datos se originan con un dispositivo final, fluyen por la red y llegan a un dispositivo final.</a:t>
            </a:r>
          </a:p>
          <a:p>
            <a:pPr marL="169863" lvl="1" indent="-169863">
              <a:spcBef>
                <a:spcPts val="600"/>
              </a:spcBef>
              <a:spcAft>
                <a:spcPts val="600"/>
              </a:spcAft>
              <a:buSzPct val="90000"/>
              <a:buFont typeface="Wingdings" panose="05000000000000000000" pitchFamily="2" charset="2"/>
              <a:buChar char="§"/>
            </a:pPr>
            <a:endParaRPr lang="en-US" altLang="en-US" sz="1500" dirty="0"/>
          </a:p>
          <a:p>
            <a:endParaRPr lang="en-US" altLang="en-US" dirty="0"/>
          </a:p>
          <a:p>
            <a:pPr marL="0" indent="0" rtl="0">
              <a:buNone/>
            </a:pPr>
            <a:r>
              <a:rPr lang="es-419"/>
              <a:t> </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2779" y="1644502"/>
            <a:ext cx="5437865" cy="29260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1608030450"/>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es-419" sz="1600"/>
              <a:t>Componentes de red</a:t>
            </a:r>
            <a:br>
              <a:rPr lang="en-US" altLang="en-US" dirty="0"/>
            </a:br>
            <a:r>
              <a:rPr lang="es-419"/>
              <a:t>Dispositivos de red intermedios</a:t>
            </a:r>
          </a:p>
        </p:txBody>
      </p:sp>
      <p:sp>
        <p:nvSpPr>
          <p:cNvPr id="13315" name="Content Placeholder 2"/>
          <p:cNvSpPr>
            <a:spLocks noGrp="1"/>
          </p:cNvSpPr>
          <p:nvPr>
            <p:ph idx="1"/>
          </p:nvPr>
        </p:nvSpPr>
        <p:spPr>
          <a:xfrm>
            <a:off x="366900" y="798945"/>
            <a:ext cx="7893435" cy="2419010"/>
          </a:xfrm>
        </p:spPr>
        <p:txBody>
          <a:bodyPr/>
          <a:lstStyle/>
          <a:p>
            <a:pPr marL="0" indent="0" rtl="0">
              <a:buNone/>
            </a:pPr>
            <a:r>
              <a:rPr lang="es-419"/>
              <a:t>Un dispositivo intermediario interconecta dispositivos finales. Los ejemplos incluyen switches, puntos de acceso inalámbrico, routers y firewalls.</a:t>
            </a:r>
          </a:p>
          <a:p>
            <a:pPr marL="0" indent="0" rtl="0">
              <a:buNone/>
            </a:pPr>
            <a:r>
              <a:rPr lang="es-419"/>
              <a:t>La gestión de los datos a medida que fluyen a través de una red también es la función de un dispositivo intermediario, que incluye:</a:t>
            </a:r>
          </a:p>
          <a:p>
            <a:pPr lvl="1" rtl="0"/>
            <a:r>
              <a:rPr lang="es-419"/>
              <a:t>Volver a generar y transmitir las señales de datos.</a:t>
            </a:r>
          </a:p>
          <a:p>
            <a:pPr lvl="1" rtl="0"/>
            <a:r>
              <a:rPr lang="es-419"/>
              <a:t>Mantener información sobre qué vías existen en la red.</a:t>
            </a:r>
          </a:p>
          <a:p>
            <a:pPr lvl="1" rtl="0"/>
            <a:r>
              <a:rPr lang="es-419"/>
              <a:t>Notificar a otros dispositivos los errores y las fallas de comunicación.</a:t>
            </a:r>
          </a:p>
          <a:p>
            <a:pPr lvl="1"/>
            <a:endParaRPr lang="en-US" altLang="en-US" dirty="0"/>
          </a:p>
          <a:p>
            <a:pPr lvl="1"/>
            <a:endParaRPr lang="en-US" altLang="en-US" dirty="0"/>
          </a:p>
          <a:p>
            <a:pPr marL="142875" lvl="1" indent="0">
              <a:buNone/>
            </a:pPr>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1596689" y="3354142"/>
            <a:ext cx="4988645" cy="1397000"/>
          </a:xfrm>
          <a:prstGeom prst="rect">
            <a:avLst/>
          </a:prstGeom>
        </p:spPr>
      </p:pic>
    </p:spTree>
    <p:extLst>
      <p:ext uri="{BB962C8B-B14F-4D97-AF65-F5344CB8AC3E}">
        <p14:creationId xmlns:p14="http://schemas.microsoft.com/office/powerpoint/2010/main" val="408580375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Componentes de red</a:t>
            </a:r>
            <a:br>
              <a:rPr lang="en-US" altLang="en-US" dirty="0"/>
            </a:br>
            <a:r>
              <a:rPr lang="es-419"/>
              <a:t>Medios de red</a:t>
            </a:r>
          </a:p>
        </p:txBody>
      </p:sp>
      <p:sp>
        <p:nvSpPr>
          <p:cNvPr id="8195" name="Rectangle 6"/>
          <p:cNvSpPr>
            <a:spLocks noGrp="1" noChangeArrowheads="1"/>
          </p:cNvSpPr>
          <p:nvPr>
            <p:ph idx="1"/>
          </p:nvPr>
        </p:nvSpPr>
        <p:spPr>
          <a:xfrm>
            <a:off x="144065" y="798946"/>
            <a:ext cx="8743293" cy="608695"/>
          </a:xfrm>
        </p:spPr>
        <p:txBody>
          <a:bodyPr/>
          <a:lstStyle/>
          <a:p>
            <a:pPr marL="0" indent="0" rtl="0">
              <a:buNone/>
            </a:pPr>
            <a:r>
              <a:rPr lang="es-419" sz="1600"/>
              <a:t>La comunicación a través de una red se efectúa a través de un medio que permite que un mensaje viaje desde el origen hacia el destino. </a:t>
            </a:r>
          </a:p>
          <a:p>
            <a:pPr marL="0" indent="0" rtl="0">
              <a:buNone/>
            </a:pPr>
            <a:r>
              <a:rPr lang="es-419"/>
              <a:t> </a:t>
            </a:r>
          </a:p>
        </p:txBody>
      </p:sp>
      <p:graphicFrame>
        <p:nvGraphicFramePr>
          <p:cNvPr id="2" name="Table 1"/>
          <p:cNvGraphicFramePr>
            <a:graphicFrameLocks noGrp="1"/>
          </p:cNvGraphicFramePr>
          <p:nvPr>
            <p:extLst>
              <p:ext uri="{D42A27DB-BD31-4B8C-83A1-F6EECF244321}">
                <p14:modId xmlns:p14="http://schemas.microsoft.com/office/powerpoint/2010/main" val="4160711649"/>
              </p:ext>
            </p:extLst>
          </p:nvPr>
        </p:nvGraphicFramePr>
        <p:xfrm>
          <a:off x="361509" y="1496375"/>
          <a:ext cx="4557822" cy="2787791"/>
        </p:xfrm>
        <a:graphic>
          <a:graphicData uri="http://schemas.openxmlformats.org/drawingml/2006/table">
            <a:tbl>
              <a:tblPr firstRow="1" bandRow="1">
                <a:tableStyleId>{5C22544A-7EE6-4342-B048-85BDC9FD1C3A}</a:tableStyleId>
              </a:tblPr>
              <a:tblGrid>
                <a:gridCol w="2324985">
                  <a:extLst>
                    <a:ext uri="{9D8B030D-6E8A-4147-A177-3AD203B41FA5}">
                      <a16:colId xmlns:a16="http://schemas.microsoft.com/office/drawing/2014/main" val="20000"/>
                    </a:ext>
                  </a:extLst>
                </a:gridCol>
                <a:gridCol w="2232837">
                  <a:extLst>
                    <a:ext uri="{9D8B030D-6E8A-4147-A177-3AD203B41FA5}">
                      <a16:colId xmlns:a16="http://schemas.microsoft.com/office/drawing/2014/main" val="20001"/>
                    </a:ext>
                  </a:extLst>
                </a:gridCol>
              </a:tblGrid>
              <a:tr h="431126">
                <a:tc>
                  <a:txBody>
                    <a:bodyPr/>
                    <a:lstStyle/>
                    <a:p>
                      <a:pPr rtl="0"/>
                      <a:r>
                        <a:rPr lang="es-419"/>
                        <a:t>Tipos de medios</a:t>
                      </a:r>
                    </a:p>
                  </a:txBody>
                  <a:tcPr/>
                </a:tc>
                <a:tc>
                  <a:txBody>
                    <a:bodyPr/>
                    <a:lstStyle/>
                    <a:p>
                      <a:pPr rtl="0"/>
                      <a:r>
                        <a:rPr lang="es-419"/>
                        <a:t>Descripción</a:t>
                      </a:r>
                    </a:p>
                  </a:txBody>
                  <a:tcPr/>
                </a:tc>
                <a:extLst>
                  <a:ext uri="{0D108BD9-81ED-4DB2-BD59-A6C34878D82A}">
                    <a16:rowId xmlns:a16="http://schemas.microsoft.com/office/drawing/2014/main" val="10000"/>
                  </a:ext>
                </a:extLst>
              </a:tr>
              <a:tr h="599768">
                <a:tc>
                  <a:txBody>
                    <a:bodyPr/>
                    <a:lstStyle/>
                    <a:p>
                      <a:pPr rtl="0"/>
                      <a:r>
                        <a:rPr lang="es-419" sz="1400" b="1" i="0" kern="1200">
                          <a:solidFill>
                            <a:schemeClr val="dk1"/>
                          </a:solidFill>
                          <a:effectLst/>
                          <a:latin typeface="+mn-lt"/>
                          <a:ea typeface="+mn-ea"/>
                          <a:cs typeface="+mn-cs"/>
                        </a:rPr>
                        <a:t>Alambres de metal dentro de cables</a:t>
                      </a:r>
                    </a:p>
                  </a:txBody>
                  <a:tcPr/>
                </a:tc>
                <a:tc>
                  <a:txBody>
                    <a:bodyPr/>
                    <a:lstStyle/>
                    <a:p>
                      <a:pPr rtl="0"/>
                      <a:r>
                        <a:rPr lang="es-419" sz="1400" b="0" i="0" kern="1200">
                          <a:solidFill>
                            <a:schemeClr val="dk1"/>
                          </a:solidFill>
                          <a:effectLst/>
                          <a:latin typeface="+mn-lt"/>
                          <a:ea typeface="+mn-ea"/>
                          <a:cs typeface="+mn-cs"/>
                        </a:rPr>
                        <a:t>Utiliza impulsos eléctricos.</a:t>
                      </a:r>
                    </a:p>
                  </a:txBody>
                  <a:tcPr/>
                </a:tc>
                <a:extLst>
                  <a:ext uri="{0D108BD9-81ED-4DB2-BD59-A6C34878D82A}">
                    <a16:rowId xmlns:a16="http://schemas.microsoft.com/office/drawing/2014/main" val="10001"/>
                  </a:ext>
                </a:extLst>
              </a:tr>
              <a:tr h="846731">
                <a:tc>
                  <a:txBody>
                    <a:bodyPr/>
                    <a:lstStyle/>
                    <a:p>
                      <a:pPr rtl="0"/>
                      <a:r>
                        <a:rPr lang="es-419" sz="1400" b="1" i="0" kern="1200">
                          <a:solidFill>
                            <a:schemeClr val="dk1"/>
                          </a:solidFill>
                          <a:effectLst/>
                          <a:latin typeface="+mn-lt"/>
                          <a:ea typeface="+mn-ea"/>
                          <a:cs typeface="+mn-cs"/>
                        </a:rPr>
                        <a:t>Fibras de vidrio o plástico dentro de los cables (cable de fibra óptica)</a:t>
                      </a:r>
                    </a:p>
                  </a:txBody>
                  <a:tcPr/>
                </a:tc>
                <a:tc>
                  <a:txBody>
                    <a:bodyPr/>
                    <a:lstStyle/>
                    <a:p>
                      <a:pPr rtl="0"/>
                      <a:r>
                        <a:rPr lang="es-419" sz="1400" b="0" i="0" kern="1200">
                          <a:solidFill>
                            <a:schemeClr val="dk1"/>
                          </a:solidFill>
                          <a:effectLst/>
                          <a:latin typeface="+mn-lt"/>
                          <a:ea typeface="+mn-ea"/>
                          <a:cs typeface="+mn-cs"/>
                        </a:rPr>
                        <a:t>Utiliza pulsos de luz.</a:t>
                      </a:r>
                    </a:p>
                  </a:txBody>
                  <a:tcPr/>
                </a:tc>
                <a:extLst>
                  <a:ext uri="{0D108BD9-81ED-4DB2-BD59-A6C34878D82A}">
                    <a16:rowId xmlns:a16="http://schemas.microsoft.com/office/drawing/2014/main" val="10002"/>
                  </a:ext>
                </a:extLst>
              </a:tr>
              <a:tr h="910166">
                <a:tc>
                  <a:txBody>
                    <a:bodyPr/>
                    <a:lstStyle/>
                    <a:p>
                      <a:pPr rtl="0"/>
                      <a:r>
                        <a:rPr lang="es-419" sz="1400" b="1" i="0" kern="1200">
                          <a:solidFill>
                            <a:schemeClr val="dk1"/>
                          </a:solidFill>
                          <a:effectLst/>
                          <a:latin typeface="+mn-lt"/>
                          <a:ea typeface="+mn-ea"/>
                          <a:cs typeface="+mn-cs"/>
                        </a:rPr>
                        <a:t>Transmisión inalámbrica</a:t>
                      </a:r>
                    </a:p>
                  </a:txBody>
                  <a:tcPr/>
                </a:tc>
                <a:tc>
                  <a:txBody>
                    <a:bodyPr/>
                    <a:lstStyle/>
                    <a:p>
                      <a:pPr rtl="0"/>
                      <a:r>
                        <a:rPr lang="es-419" sz="1400" b="0" i="0" kern="1200">
                          <a:solidFill>
                            <a:schemeClr val="dk1"/>
                          </a:solidFill>
                          <a:effectLst/>
                          <a:latin typeface="+mn-lt"/>
                          <a:ea typeface="+mn-ea"/>
                          <a:cs typeface="+mn-cs"/>
                        </a:rPr>
                        <a:t>Utiliza modulación de frecuencias específicas de ondas electromagnéticas.</a:t>
                      </a:r>
                    </a:p>
                  </a:txBody>
                  <a:tcPr/>
                </a:tc>
                <a:extLst>
                  <a:ext uri="{0D108BD9-81ED-4DB2-BD59-A6C34878D82A}">
                    <a16:rowId xmlns:a16="http://schemas.microsoft.com/office/drawing/2014/main" val="10003"/>
                  </a:ext>
                </a:extLst>
              </a:tr>
            </a:tbl>
          </a:graphicData>
        </a:graphic>
      </p:graphicFrame>
      <p:pic>
        <p:nvPicPr>
          <p:cNvPr id="4" name="Picture 3"/>
          <p:cNvPicPr>
            <a:picLocks noChangeAspect="1"/>
          </p:cNvPicPr>
          <p:nvPr/>
        </p:nvPicPr>
        <p:blipFill>
          <a:blip r:embed="rId4"/>
          <a:stretch>
            <a:fillRect/>
          </a:stretch>
        </p:blipFill>
        <p:spPr>
          <a:xfrm>
            <a:off x="4919331" y="1407641"/>
            <a:ext cx="3968026" cy="2999973"/>
          </a:xfrm>
          <a:prstGeom prst="rect">
            <a:avLst/>
          </a:prstGeom>
        </p:spPr>
      </p:pic>
    </p:spTree>
    <p:custDataLst>
      <p:tags r:id="rId1"/>
    </p:custDataLst>
    <p:extLst>
      <p:ext uri="{BB962C8B-B14F-4D97-AF65-F5344CB8AC3E}">
        <p14:creationId xmlns:p14="http://schemas.microsoft.com/office/powerpoint/2010/main" val="314612945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es-419" sz="4000">
                <a:solidFill>
                  <a:schemeClr val="accent5">
                    <a:lumMod val="40000"/>
                    <a:lumOff val="60000"/>
                  </a:schemeClr>
                </a:solidFill>
              </a:rPr>
              <a:t>1.3 Representaciones de red y topologías</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es-419" sz="1600"/>
              <a:t>Representaciones de red y topologías</a:t>
            </a:r>
            <a:br>
              <a:rPr lang="en-US" altLang="en-US" dirty="0"/>
            </a:br>
            <a:r>
              <a:rPr lang="es-419"/>
              <a:t>Representaciones de red</a:t>
            </a:r>
          </a:p>
        </p:txBody>
      </p:sp>
      <p:sp>
        <p:nvSpPr>
          <p:cNvPr id="13315" name="Content Placeholder 2"/>
          <p:cNvSpPr>
            <a:spLocks noGrp="1"/>
          </p:cNvSpPr>
          <p:nvPr>
            <p:ph idx="1"/>
          </p:nvPr>
        </p:nvSpPr>
        <p:spPr>
          <a:xfrm>
            <a:off x="167117" y="1152409"/>
            <a:ext cx="3997630" cy="3282194"/>
          </a:xfrm>
        </p:spPr>
        <p:txBody>
          <a:bodyPr/>
          <a:lstStyle/>
          <a:p>
            <a:pPr marL="0" indent="0" rtl="0">
              <a:buNone/>
            </a:pPr>
            <a:r>
              <a:rPr lang="es-419" sz="1600"/>
              <a:t>Los diagramas de red, con frecuencia, denominados diagramas de topología, utilizan símbolos para representar los dispositivos dentro de la red.</a:t>
            </a:r>
          </a:p>
          <a:p>
            <a:pPr marL="0" indent="0" rtl="0">
              <a:buNone/>
            </a:pPr>
            <a:r>
              <a:rPr lang="es-419" sz="1600"/>
              <a:t>Los términos importantes a conocer incluyen:</a:t>
            </a:r>
          </a:p>
          <a:p>
            <a:pPr lvl="2" rtl="0"/>
            <a:r>
              <a:rPr lang="es-419" sz="1600"/>
              <a:t>Tarjeta de interfaz de red (NIC)</a:t>
            </a:r>
          </a:p>
          <a:p>
            <a:pPr lvl="2" rtl="0"/>
            <a:r>
              <a:rPr lang="es-419" sz="1600"/>
              <a:t>Puerto físico</a:t>
            </a:r>
          </a:p>
          <a:p>
            <a:pPr lvl="2" rtl="0"/>
            <a:r>
              <a:rPr lang="es-419" sz="1600"/>
              <a:t>Interfaz</a:t>
            </a:r>
          </a:p>
          <a:p>
            <a:pPr marL="261937" lvl="2" indent="0">
              <a:buNone/>
            </a:pPr>
            <a:endParaRPr lang="en-US" sz="1600" b="1" dirty="0"/>
          </a:p>
          <a:p>
            <a:pPr marL="261937" lvl="2" indent="0" rtl="0">
              <a:buNone/>
            </a:pPr>
            <a:r>
              <a:rPr lang="es-419" sz="1600" b="1"/>
              <a:t>Nota</a:t>
            </a:r>
            <a:r>
              <a:rPr lang="es-419" sz="1600"/>
              <a:t>: A menudo, los términos puerto e interfaz se usan indistintamente</a:t>
            </a:r>
          </a:p>
          <a:p>
            <a:pPr lvl="2"/>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64747" y="983570"/>
            <a:ext cx="4880311" cy="3451033"/>
          </a:xfrm>
          <a:prstGeom prst="rect">
            <a:avLst/>
          </a:prstGeom>
        </p:spPr>
      </p:pic>
    </p:spTree>
    <p:extLst>
      <p:ext uri="{BB962C8B-B14F-4D97-AF65-F5344CB8AC3E}">
        <p14:creationId xmlns:p14="http://schemas.microsoft.com/office/powerpoint/2010/main" val="104710310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es-419" sz="1600"/>
              <a:t>Representaciones de red y topologías</a:t>
            </a:r>
            <a:br>
              <a:rPr lang="en-US" altLang="en-US" dirty="0"/>
            </a:br>
            <a:r>
              <a:rPr lang="es-419"/>
              <a:t>Diagramas de topología</a:t>
            </a:r>
          </a:p>
        </p:txBody>
      </p:sp>
      <p:sp>
        <p:nvSpPr>
          <p:cNvPr id="13315" name="Content Placeholder 2"/>
          <p:cNvSpPr>
            <a:spLocks noGrp="1"/>
          </p:cNvSpPr>
          <p:nvPr>
            <p:ph idx="1"/>
          </p:nvPr>
        </p:nvSpPr>
        <p:spPr>
          <a:xfrm>
            <a:off x="283940" y="797709"/>
            <a:ext cx="4062002" cy="740468"/>
          </a:xfrm>
        </p:spPr>
        <p:txBody>
          <a:bodyPr/>
          <a:lstStyle/>
          <a:p>
            <a:pPr marL="0" indent="0" rtl="0">
              <a:buNone/>
            </a:pPr>
            <a:r>
              <a:rPr lang="es-419"/>
              <a:t>Los diagramas de topología física ilustran la ubicación física de los dispositivos intermedios y la instalación de cables.</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283940" y="1712110"/>
            <a:ext cx="4168325" cy="2681535"/>
          </a:xfrm>
          <a:prstGeom prst="rect">
            <a:avLst/>
          </a:prstGeom>
        </p:spPr>
      </p:pic>
      <p:sp>
        <p:nvSpPr>
          <p:cNvPr id="2" name="Rectangle 1"/>
          <p:cNvSpPr/>
          <p:nvPr/>
        </p:nvSpPr>
        <p:spPr>
          <a:xfrm>
            <a:off x="4911703" y="756244"/>
            <a:ext cx="4232297" cy="784830"/>
          </a:xfrm>
          <a:prstGeom prst="rect">
            <a:avLst/>
          </a:prstGeom>
        </p:spPr>
        <p:txBody>
          <a:bodyPr wrap="square">
            <a:spAutoFit/>
          </a:bodyPr>
          <a:lstStyle/>
          <a:p>
            <a:pPr rtl="0"/>
            <a:r>
              <a:rPr lang="es-419" sz="1500">
                <a:solidFill>
                  <a:srgbClr val="000000"/>
                </a:solidFill>
              </a:rPr>
              <a:t>Los diagramas de topología lógica ilustran dispositivos, puertos y el esquema de direccionamiento de la red.</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416" y="1712110"/>
            <a:ext cx="3971993" cy="2676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895827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es-419" sz="4000">
                <a:solidFill>
                  <a:schemeClr val="accent5">
                    <a:lumMod val="40000"/>
                    <a:lumOff val="60000"/>
                  </a:schemeClr>
                </a:solidFill>
              </a:rPr>
              <a:t>1.4 Tipos comunes de redes</a:t>
            </a:r>
          </a:p>
        </p:txBody>
      </p:sp>
    </p:spTree>
    <p:custDataLst>
      <p:tags r:id="rId1"/>
    </p:custDataLst>
    <p:extLst>
      <p:ext uri="{BB962C8B-B14F-4D97-AF65-F5344CB8AC3E}">
        <p14:creationId xmlns:p14="http://schemas.microsoft.com/office/powerpoint/2010/main" val="174977282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pPr rtl="0"/>
            <a:r>
              <a:rPr lang="es-419"/>
              <a:t>¿Qué esperar en este módulo?</a:t>
            </a:r>
          </a:p>
        </p:txBody>
      </p:sp>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pPr marL="0" indent="0" rtl="0">
              <a:buNone/>
            </a:pPr>
            <a:r>
              <a:rPr lang="es-419"/>
              <a:t>Para facilitar el aprendizaje, las siguientes características dentro de la GUI pueden ser incluidas en este módulo:</a:t>
            </a:r>
          </a:p>
          <a:p>
            <a:endParaRPr lang="en-US" dirty="0"/>
          </a:p>
          <a:p>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nvGraphicFramePr>
        <p:xfrm>
          <a:off x="301658" y="1145310"/>
          <a:ext cx="8557528" cy="3088407"/>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pPr rtl="0"/>
                      <a:r>
                        <a:rPr lang="es-419"/>
                        <a:t>Característica</a:t>
                      </a:r>
                    </a:p>
                  </a:txBody>
                  <a:tcPr/>
                </a:tc>
                <a:tc>
                  <a:txBody>
                    <a:bodyPr/>
                    <a:lstStyle/>
                    <a:p>
                      <a:pPr rtl="0"/>
                      <a:r>
                        <a:rPr lang="es-419"/>
                        <a:t>Descripción</a:t>
                      </a:r>
                    </a:p>
                  </a:txBody>
                  <a:tcPr/>
                </a:tc>
                <a:extLst>
                  <a:ext uri="{0D108BD9-81ED-4DB2-BD59-A6C34878D82A}">
                    <a16:rowId xmlns:a16="http://schemas.microsoft.com/office/drawing/2014/main" val="367710602"/>
                  </a:ext>
                </a:extLst>
              </a:tr>
              <a:tr h="331556">
                <a:tc>
                  <a:txBody>
                    <a:bodyPr/>
                    <a:lstStyle/>
                    <a:p>
                      <a:pPr algn="l" rtl="0" fontAlgn="b"/>
                      <a:r>
                        <a:rPr lang="es-419" sz="1400" b="0" i="0" u="none" strike="noStrike">
                          <a:solidFill>
                            <a:srgbClr val="000000"/>
                          </a:solidFill>
                          <a:effectLst/>
                          <a:latin typeface="+mn-lt"/>
                        </a:rPr>
                        <a:t>Animaciones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a:t>Exponer a los alumnos a nuevas habilidades y conceptos.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s-419" sz="1400" b="0" i="0" u="none" strike="noStrike">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a:t>Exponer a los alumnos a nuevas habilidades y conceptos.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s-419" sz="1400" b="0" i="0" u="none" strike="noStrike">
                          <a:solidFill>
                            <a:srgbClr val="000000"/>
                          </a:solidFill>
                          <a:effectLst/>
                          <a:latin typeface="+mn-lt"/>
                        </a:rPr>
                        <a:t>Verifique su comprensión</a:t>
                      </a:r>
                    </a:p>
                    <a:p>
                      <a:pPr algn="l" fontAlgn="b"/>
                      <a:endParaRPr lang="en-US" sz="1400" b="0" i="0" u="none" strike="noStrike" dirty="0">
                        <a:solidFill>
                          <a:srgbClr val="000000"/>
                        </a:solidFill>
                        <a:effectLst/>
                        <a:latin typeface="+mn-lt"/>
                      </a:endParaRPr>
                    </a:p>
                  </a:txBody>
                  <a:tcPr marL="9525" marR="9525" marT="9525" marB="0" anchor="b"/>
                </a:tc>
                <a:tc>
                  <a:txBody>
                    <a:bodyPr/>
                    <a:lstStyle/>
                    <a:p>
                      <a:pPr rtl="0"/>
                      <a:r>
                        <a:rPr lang="es-419"/>
                        <a:t>Cuestionario por tema en línea para ayudar a los aprendices a medir la comprensión del contenido.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s-419" sz="1400" b="0" i="0" u="none" strike="noStrike">
                          <a:solidFill>
                            <a:srgbClr val="000000"/>
                          </a:solidFill>
                          <a:effectLst/>
                          <a:latin typeface="+mn-lt"/>
                        </a:rPr>
                        <a:t>Actividades interactivas</a:t>
                      </a:r>
                    </a:p>
                  </a:txBody>
                  <a:tcPr marL="9525" marR="9525" marT="9525" marB="0" anchor="b"/>
                </a:tc>
                <a:tc>
                  <a:txBody>
                    <a:bodyPr/>
                    <a:lstStyle/>
                    <a:p>
                      <a:pPr rtl="0"/>
                      <a:r>
                        <a:rPr lang="es-419"/>
                        <a:t>Una variedad de formatos para ayudar a los aprendices a medir la comprensión del contenido.</a:t>
                      </a:r>
                    </a:p>
                  </a:txBody>
                  <a:tcPr/>
                </a:tc>
                <a:extLst>
                  <a:ext uri="{0D108BD9-81ED-4DB2-BD59-A6C34878D82A}">
                    <a16:rowId xmlns:a16="http://schemas.microsoft.com/office/drawing/2014/main" val="3454703549"/>
                  </a:ext>
                </a:extLst>
              </a:tr>
              <a:tr h="215293">
                <a:tc>
                  <a:txBody>
                    <a:bodyPr/>
                    <a:lstStyle/>
                    <a:p>
                      <a:pPr algn="l" rtl="0" fontAlgn="b"/>
                      <a:r>
                        <a:rPr lang="es-419" sz="1400" b="0" i="0" u="none" strike="noStrike">
                          <a:solidFill>
                            <a:srgbClr val="000000"/>
                          </a:solidFill>
                          <a:effectLst/>
                          <a:latin typeface="+mn-lt"/>
                        </a:rPr>
                        <a:t>Verificador de sintaxis</a:t>
                      </a:r>
                    </a:p>
                  </a:txBody>
                  <a:tcPr marL="9525" marR="9525" marT="9525" marB="0" anchor="b"/>
                </a:tc>
                <a:tc>
                  <a:txBody>
                    <a:bodyPr/>
                    <a:lstStyle/>
                    <a:p>
                      <a:pPr rtl="0"/>
                      <a:r>
                        <a:rPr lang="es-419"/>
                        <a:t>Pequeñas simulaciones que exponen a los estudiantes a la línea de comandos de Cisco para practicar habilidades de configuración.</a:t>
                      </a:r>
                    </a:p>
                  </a:txBody>
                  <a:tcPr/>
                </a:tc>
                <a:extLst>
                  <a:ext uri="{0D108BD9-81ED-4DB2-BD59-A6C34878D82A}">
                    <a16:rowId xmlns:a16="http://schemas.microsoft.com/office/drawing/2014/main" val="2195331658"/>
                  </a:ext>
                </a:extLst>
              </a:tr>
              <a:tr h="265091">
                <a:tc>
                  <a:txBody>
                    <a:bodyPr/>
                    <a:lstStyle/>
                    <a:p>
                      <a:pPr algn="l" rtl="0" fontAlgn="b"/>
                      <a:r>
                        <a:rPr lang="es-419" sz="1400" b="0" i="0" u="none" strike="noStrike">
                          <a:solidFill>
                            <a:srgbClr val="000000"/>
                          </a:solidFill>
                          <a:effectLst/>
                          <a:latin typeface="+mn-lt"/>
                        </a:rPr>
                        <a:t>Actividad de Packet Tracer</a:t>
                      </a:r>
                    </a:p>
                  </a:txBody>
                  <a:tcPr marL="9525" marR="9525" marT="9525" marB="0" anchor="b"/>
                </a:tc>
                <a:tc>
                  <a:txBody>
                    <a:bodyPr/>
                    <a:lstStyle/>
                    <a:p>
                      <a:pPr rtl="0"/>
                      <a:r>
                        <a:rPr lang="es-419"/>
                        <a:t>Actividades de simulación y modelado diseñadas para explorar, adquirir, reforzar y ampliar habilidades.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0" y="0"/>
            <a:ext cx="9144000" cy="757551"/>
          </a:xfrm>
        </p:spPr>
        <p:txBody>
          <a:bodyPr/>
          <a:lstStyle/>
          <a:p>
            <a:pPr rtl="0"/>
            <a:r>
              <a:rPr lang="es-419" sz="1600"/>
              <a:t>Tipos comunes de redes</a:t>
            </a:r>
            <a:br>
              <a:rPr lang="en-US" altLang="en-US" sz="1600" dirty="0"/>
            </a:br>
            <a:r>
              <a:rPr lang="es-419"/>
              <a:t>Redes de muchos tamaños</a:t>
            </a:r>
          </a:p>
        </p:txBody>
      </p:sp>
      <p:sp>
        <p:nvSpPr>
          <p:cNvPr id="55299" name="Rectangle 3"/>
          <p:cNvSpPr>
            <a:spLocks noGrp="1" noChangeArrowheads="1"/>
          </p:cNvSpPr>
          <p:nvPr>
            <p:ph type="body" idx="1"/>
          </p:nvPr>
        </p:nvSpPr>
        <p:spPr>
          <a:xfrm>
            <a:off x="4572000" y="757551"/>
            <a:ext cx="4401766" cy="3950636"/>
          </a:xfrm>
        </p:spPr>
        <p:txBody>
          <a:bodyPr/>
          <a:lstStyle/>
          <a:p>
            <a:pPr rtl="0" eaLnBrk="1" hangingPunct="1">
              <a:buFont typeface="Arial" panose="020B0604020202020204" pitchFamily="34" charset="0"/>
              <a:buChar char="•"/>
            </a:pPr>
            <a:r>
              <a:rPr lang="es-419" sz="1700"/>
              <a:t>Las redes domésticas pequeñas conectan algunas computadoras entre sí y con Internet.</a:t>
            </a:r>
          </a:p>
          <a:p>
            <a:pPr rtl="0" eaLnBrk="1" hangingPunct="1">
              <a:buFont typeface="Arial" panose="020B0604020202020204" pitchFamily="34" charset="0"/>
              <a:buChar char="•"/>
            </a:pPr>
            <a:r>
              <a:rPr lang="es-419" sz="1700"/>
              <a:t>Las oficinas pequeñas y las oficinas en el hogar permiten que una computadora dentro de una oficina en el hogar o una oficina remota se conecte a una red corporativa.</a:t>
            </a:r>
          </a:p>
          <a:p>
            <a:pPr rtl="0" eaLnBrk="1" hangingPunct="1">
              <a:buFont typeface="Arial" panose="020B0604020202020204" pitchFamily="34" charset="0"/>
              <a:buChar char="•"/>
            </a:pPr>
            <a:r>
              <a:rPr lang="es-419" sz="1700"/>
              <a:t>Las redes medianas a grandes incluyen muchos lugares con cientos o miles de computadoras interconectadas.</a:t>
            </a:r>
          </a:p>
          <a:p>
            <a:pPr rtl="0" eaLnBrk="1" hangingPunct="1">
              <a:buFont typeface="Arial" panose="020B0604020202020204" pitchFamily="34" charset="0"/>
              <a:buChar char="•"/>
            </a:pPr>
            <a:r>
              <a:rPr lang="es-419" sz="1700"/>
              <a:t>Redes mundiales: conecta cientos de millones de computadoras en todo el mundo, como Internet</a:t>
            </a:r>
          </a:p>
          <a:p>
            <a:pPr lvl="1"/>
            <a:endParaRPr lang="en-US" altLang="en-US" sz="1500" dirty="0"/>
          </a:p>
          <a:p>
            <a:pPr lvl="1"/>
            <a:endParaRPr lang="en-US" altLang="en-US" sz="1800" dirty="0"/>
          </a:p>
          <a:p>
            <a:pPr marL="0" indent="0" eaLnBrk="1" hangingPunct="1">
              <a:buNone/>
            </a:pPr>
            <a:endParaRPr lang="en-CA" altLang="en-US" sz="1650" b="1" dirty="0"/>
          </a:p>
        </p:txBody>
      </p:sp>
      <p:sp>
        <p:nvSpPr>
          <p:cNvPr id="2" name="TextBox 1"/>
          <p:cNvSpPr txBox="1"/>
          <p:nvPr/>
        </p:nvSpPr>
        <p:spPr>
          <a:xfrm>
            <a:off x="0" y="2310756"/>
            <a:ext cx="4344344" cy="369332"/>
          </a:xfrm>
          <a:prstGeom prst="rect">
            <a:avLst/>
          </a:prstGeom>
          <a:ln>
            <a:noFill/>
          </a:ln>
        </p:spPr>
        <p:style>
          <a:lnRef idx="2">
            <a:schemeClr val="accent4"/>
          </a:lnRef>
          <a:fillRef idx="1">
            <a:schemeClr val="lt1"/>
          </a:fillRef>
          <a:effectRef idx="0">
            <a:schemeClr val="accent4"/>
          </a:effectRef>
          <a:fontRef idx="minor">
            <a:schemeClr val="dk1"/>
          </a:fontRef>
        </p:style>
        <p:txBody>
          <a:bodyPr wrap="square" rtlCol="0">
            <a:spAutoFit/>
          </a:bodyPr>
          <a:lstStyle/>
          <a:p>
            <a:pPr rtl="0"/>
            <a:r>
              <a:rPr lang="es-419"/>
              <a:t>       </a:t>
            </a:r>
            <a:r>
              <a:rPr lang="es-419" sz="1600"/>
              <a:t>Casa pequeña SOHO</a:t>
            </a:r>
          </a:p>
        </p:txBody>
      </p:sp>
      <p:pic>
        <p:nvPicPr>
          <p:cNvPr id="3074" name="Picture 2" descr="this is the image’s alt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779" y="757551"/>
            <a:ext cx="2103105" cy="15340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d1qjbjciwpxftb.cloudfront.net/courses/ccna1/networking-today/5_common-types-of-networks/assets/1_chunk/media--Small-Home-Office-Net--imag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3884" y="757551"/>
            <a:ext cx="2090460" cy="153403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76173" y="4303795"/>
            <a:ext cx="4168171" cy="369332"/>
          </a:xfrm>
          <a:prstGeom prst="rect">
            <a:avLst/>
          </a:prstGeom>
          <a:noFill/>
        </p:spPr>
        <p:txBody>
          <a:bodyPr wrap="square" rtlCol="0">
            <a:spAutoFit/>
          </a:bodyPr>
          <a:lstStyle/>
          <a:p>
            <a:pPr rtl="0"/>
            <a:r>
              <a:rPr lang="es-419"/>
              <a:t>   </a:t>
            </a:r>
            <a:r>
              <a:rPr lang="es-419" sz="1600"/>
              <a:t>Mediana/Grande</a:t>
            </a:r>
          </a:p>
        </p:txBody>
      </p:sp>
      <p:pic>
        <p:nvPicPr>
          <p:cNvPr id="3078" name="Picture 6" descr="this is the image’s alt tex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778" y="2699263"/>
            <a:ext cx="2103105" cy="160453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3883" y="2680088"/>
            <a:ext cx="2090461" cy="1604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00830764"/>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41394"/>
            <a:ext cx="9144000" cy="709974"/>
          </a:xfrm>
        </p:spPr>
        <p:txBody>
          <a:bodyPr/>
          <a:lstStyle/>
          <a:p>
            <a:pPr rtl="0"/>
            <a:r>
              <a:rPr lang="es-419" sz="1600"/>
              <a:t>Tipos comunes de redes</a:t>
            </a:r>
            <a:br>
              <a:rPr lang="en-US" altLang="en-US" dirty="0"/>
            </a:br>
            <a:r>
              <a:rPr lang="es-419"/>
              <a:t>LANs y WANs</a:t>
            </a:r>
          </a:p>
        </p:txBody>
      </p:sp>
      <p:sp>
        <p:nvSpPr>
          <p:cNvPr id="8195" name="Rectangle 6"/>
          <p:cNvSpPr>
            <a:spLocks noGrp="1" noChangeArrowheads="1"/>
          </p:cNvSpPr>
          <p:nvPr>
            <p:ph idx="1"/>
          </p:nvPr>
        </p:nvSpPr>
        <p:spPr>
          <a:xfrm>
            <a:off x="129889" y="728061"/>
            <a:ext cx="3995544" cy="3702690"/>
          </a:xfrm>
        </p:spPr>
        <p:txBody>
          <a:bodyPr/>
          <a:lstStyle/>
          <a:p>
            <a:pPr marL="0" indent="0" rtl="0">
              <a:buNone/>
            </a:pPr>
            <a:r>
              <a:rPr lang="es-419" sz="1600"/>
              <a:t>Las infraestructuras de red pueden variar en gran medida en términos de:</a:t>
            </a:r>
          </a:p>
          <a:p>
            <a:pPr lvl="1" rtl="0">
              <a:buFont typeface="Arial" panose="020B0604020202020204" pitchFamily="34" charset="0"/>
              <a:buChar char="•"/>
            </a:pPr>
            <a:r>
              <a:rPr lang="es-419" sz="1600"/>
              <a:t>El tamaño del área que abarcan.</a:t>
            </a:r>
          </a:p>
          <a:p>
            <a:pPr lvl="1" rtl="0">
              <a:buFont typeface="Arial" panose="020B0604020202020204" pitchFamily="34" charset="0"/>
              <a:buChar char="•"/>
            </a:pPr>
            <a:r>
              <a:rPr lang="es-419" sz="1600"/>
              <a:t>La cantidad de usuarios conectados.</a:t>
            </a:r>
          </a:p>
          <a:p>
            <a:pPr lvl="1" rtl="0">
              <a:buFont typeface="Arial" panose="020B0604020202020204" pitchFamily="34" charset="0"/>
              <a:buChar char="•"/>
            </a:pPr>
            <a:r>
              <a:rPr lang="es-419" sz="1600"/>
              <a:t>La cantidad y los tipos de servicios disponibles.</a:t>
            </a:r>
          </a:p>
          <a:p>
            <a:pPr lvl="1" rtl="0">
              <a:buFont typeface="Arial" panose="020B0604020202020204" pitchFamily="34" charset="0"/>
              <a:buChar char="•"/>
            </a:pPr>
            <a:r>
              <a:rPr lang="es-419" sz="1600"/>
              <a:t>El área de responsabilidad</a:t>
            </a:r>
          </a:p>
          <a:p>
            <a:pPr marL="142875" lvl="1" indent="0">
              <a:buNone/>
            </a:pPr>
            <a:endParaRPr lang="en-US" altLang="en-US" sz="1600" dirty="0"/>
          </a:p>
          <a:p>
            <a:pPr marL="0" indent="0" rtl="0">
              <a:buNone/>
            </a:pPr>
            <a:r>
              <a:rPr lang="es-419" sz="1600"/>
              <a:t>Los dos tipos de redes más comunes son los siguientes: </a:t>
            </a:r>
          </a:p>
          <a:p>
            <a:pPr lvl="1" rtl="0">
              <a:buFont typeface="Arial" panose="020B0604020202020204" pitchFamily="34" charset="0"/>
              <a:buChar char="•"/>
            </a:pPr>
            <a:r>
              <a:rPr lang="es-419" sz="1600"/>
              <a:t>Red de área local (LAN) </a:t>
            </a:r>
          </a:p>
          <a:p>
            <a:pPr lvl="1" rtl="0">
              <a:buFont typeface="Arial" panose="020B0604020202020204" pitchFamily="34" charset="0"/>
              <a:buChar char="•"/>
            </a:pPr>
            <a:r>
              <a:rPr lang="es-419" sz="1600"/>
              <a:t>Red de área amplia (WAN). </a:t>
            </a:r>
          </a:p>
          <a:p>
            <a:pPr marL="0" indent="0" rtl="0">
              <a:buNone/>
            </a:pPr>
            <a:r>
              <a:rPr lang="es-419"/>
              <a:t> </a:t>
            </a:r>
          </a:p>
        </p:txBody>
      </p:sp>
      <p:pic>
        <p:nvPicPr>
          <p:cNvPr id="2" name="Picture 1"/>
          <p:cNvPicPr>
            <a:picLocks noChangeAspect="1"/>
          </p:cNvPicPr>
          <p:nvPr/>
        </p:nvPicPr>
        <p:blipFill>
          <a:blip r:embed="rId4"/>
          <a:stretch>
            <a:fillRect/>
          </a:stretch>
        </p:blipFill>
        <p:spPr>
          <a:xfrm>
            <a:off x="4125432" y="751368"/>
            <a:ext cx="4885003" cy="3601606"/>
          </a:xfrm>
          <a:prstGeom prst="rect">
            <a:avLst/>
          </a:prstGeom>
        </p:spPr>
      </p:pic>
    </p:spTree>
    <p:custDataLst>
      <p:tags r:id="rId1"/>
    </p:custDataLst>
    <p:extLst>
      <p:ext uri="{BB962C8B-B14F-4D97-AF65-F5344CB8AC3E}">
        <p14:creationId xmlns:p14="http://schemas.microsoft.com/office/powerpoint/2010/main" val="342747469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es-419" sz="1600"/>
              <a:t>Tipos comunes de redes </a:t>
            </a:r>
            <a:br>
              <a:rPr lang="en-US" altLang="en-US" dirty="0"/>
            </a:br>
            <a:r>
              <a:rPr lang="es-419"/>
              <a:t>LAN y WAN (continuación) </a:t>
            </a:r>
          </a:p>
        </p:txBody>
      </p:sp>
      <p:sp>
        <p:nvSpPr>
          <p:cNvPr id="13315" name="Content Placeholder 2"/>
          <p:cNvSpPr>
            <a:spLocks noGrp="1"/>
          </p:cNvSpPr>
          <p:nvPr>
            <p:ph idx="1"/>
          </p:nvPr>
        </p:nvSpPr>
        <p:spPr>
          <a:xfrm>
            <a:off x="283940" y="797709"/>
            <a:ext cx="4062002" cy="559699"/>
          </a:xfrm>
        </p:spPr>
        <p:txBody>
          <a:bodyPr/>
          <a:lstStyle/>
          <a:p>
            <a:pPr marL="0" indent="0" rtl="0">
              <a:buNone/>
            </a:pPr>
            <a:r>
              <a:rPr lang="es-419"/>
              <a:t>Una LAN es una infraestructura de la red que abarca un área geográfica pequeña. </a:t>
            </a:r>
          </a:p>
          <a:p>
            <a:pPr lvl="1"/>
            <a:endParaRPr lang="en-CA" altLang="en-US" dirty="0"/>
          </a:p>
          <a:p>
            <a:pPr lvl="1"/>
            <a:endParaRPr lang="en-CA" altLang="en-US" dirty="0"/>
          </a:p>
          <a:p>
            <a:pPr lvl="1"/>
            <a:endParaRPr lang="en-CA" altLang="en-US" dirty="0"/>
          </a:p>
          <a:p>
            <a:pPr lvl="1"/>
            <a:endParaRPr lang="en-CA" altLang="en-US" dirty="0"/>
          </a:p>
        </p:txBody>
      </p:sp>
      <p:pic>
        <p:nvPicPr>
          <p:cNvPr id="5" name="Picture 4"/>
          <p:cNvPicPr>
            <a:picLocks noChangeAspect="1"/>
          </p:cNvPicPr>
          <p:nvPr/>
        </p:nvPicPr>
        <p:blipFill>
          <a:blip r:embed="rId3"/>
          <a:stretch>
            <a:fillRect/>
          </a:stretch>
        </p:blipFill>
        <p:spPr>
          <a:xfrm>
            <a:off x="396580" y="1357408"/>
            <a:ext cx="2556289" cy="1344169"/>
          </a:xfrm>
          <a:prstGeom prst="rect">
            <a:avLst/>
          </a:prstGeom>
        </p:spPr>
      </p:pic>
      <p:sp>
        <p:nvSpPr>
          <p:cNvPr id="2" name="Rectangle 1"/>
          <p:cNvSpPr/>
          <p:nvPr/>
        </p:nvSpPr>
        <p:spPr>
          <a:xfrm>
            <a:off x="4798060" y="742868"/>
            <a:ext cx="4232297" cy="584775"/>
          </a:xfrm>
          <a:prstGeom prst="rect">
            <a:avLst/>
          </a:prstGeom>
        </p:spPr>
        <p:txBody>
          <a:bodyPr wrap="square">
            <a:spAutoFit/>
          </a:bodyPr>
          <a:lstStyle/>
          <a:p>
            <a:pPr rtl="0"/>
            <a:r>
              <a:rPr lang="es-419" sz="1600">
                <a:solidFill>
                  <a:srgbClr val="000000"/>
                </a:solidFill>
              </a:rPr>
              <a:t>Una WAN es una infraestructura de la red que abarca un área geográfica extensa.</a:t>
            </a:r>
          </a:p>
        </p:txBody>
      </p:sp>
      <p:pic>
        <p:nvPicPr>
          <p:cNvPr id="6" name="Picture 5"/>
          <p:cNvPicPr>
            <a:picLocks noChangeAspect="1"/>
          </p:cNvPicPr>
          <p:nvPr/>
        </p:nvPicPr>
        <p:blipFill>
          <a:blip r:embed="rId4"/>
          <a:stretch>
            <a:fillRect/>
          </a:stretch>
        </p:blipFill>
        <p:spPr>
          <a:xfrm>
            <a:off x="4818150" y="1366630"/>
            <a:ext cx="3500526" cy="1412920"/>
          </a:xfrm>
          <a:prstGeom prst="rect">
            <a:avLst/>
          </a:prstGeom>
        </p:spPr>
      </p:pic>
      <p:graphicFrame>
        <p:nvGraphicFramePr>
          <p:cNvPr id="3" name="Table 2"/>
          <p:cNvGraphicFramePr>
            <a:graphicFrameLocks noGrp="1"/>
          </p:cNvGraphicFramePr>
          <p:nvPr>
            <p:extLst>
              <p:ext uri="{D42A27DB-BD31-4B8C-83A1-F6EECF244321}">
                <p14:modId xmlns:p14="http://schemas.microsoft.com/office/powerpoint/2010/main" val="2085228832"/>
              </p:ext>
            </p:extLst>
          </p:nvPr>
        </p:nvGraphicFramePr>
        <p:xfrm>
          <a:off x="396580" y="2779550"/>
          <a:ext cx="8385544" cy="1699082"/>
        </p:xfrm>
        <a:graphic>
          <a:graphicData uri="http://schemas.openxmlformats.org/drawingml/2006/table">
            <a:tbl>
              <a:tblPr firstRow="1" bandRow="1">
                <a:tableStyleId>{5C22544A-7EE6-4342-B048-85BDC9FD1C3A}</a:tableStyleId>
              </a:tblPr>
              <a:tblGrid>
                <a:gridCol w="4012387">
                  <a:extLst>
                    <a:ext uri="{9D8B030D-6E8A-4147-A177-3AD203B41FA5}">
                      <a16:colId xmlns:a16="http://schemas.microsoft.com/office/drawing/2014/main" val="20000"/>
                    </a:ext>
                  </a:extLst>
                </a:gridCol>
                <a:gridCol w="4373157">
                  <a:extLst>
                    <a:ext uri="{9D8B030D-6E8A-4147-A177-3AD203B41FA5}">
                      <a16:colId xmlns:a16="http://schemas.microsoft.com/office/drawing/2014/main" val="20001"/>
                    </a:ext>
                  </a:extLst>
                </a:gridCol>
              </a:tblGrid>
              <a:tr h="331381">
                <a:tc>
                  <a:txBody>
                    <a:bodyPr/>
                    <a:lstStyle/>
                    <a:p>
                      <a:pPr rtl="0"/>
                      <a:r>
                        <a:rPr lang="es-419"/>
                        <a:t>LAN</a:t>
                      </a:r>
                    </a:p>
                  </a:txBody>
                  <a:tcPr/>
                </a:tc>
                <a:tc>
                  <a:txBody>
                    <a:bodyPr/>
                    <a:lstStyle/>
                    <a:p>
                      <a:pPr rtl="0"/>
                      <a:r>
                        <a:rPr lang="es-419"/>
                        <a:t>WAN</a:t>
                      </a:r>
                    </a:p>
                  </a:txBody>
                  <a:tcPr/>
                </a:tc>
                <a:extLst>
                  <a:ext uri="{0D108BD9-81ED-4DB2-BD59-A6C34878D82A}">
                    <a16:rowId xmlns:a16="http://schemas.microsoft.com/office/drawing/2014/main" val="10000"/>
                  </a:ext>
                </a:extLst>
              </a:tr>
              <a:tr h="331381">
                <a:tc>
                  <a:txBody>
                    <a:bodyPr/>
                    <a:lstStyle/>
                    <a:p>
                      <a:pPr rtl="0"/>
                      <a:r>
                        <a:rPr lang="es-419" sz="1400" b="0" i="0" kern="1200">
                          <a:solidFill>
                            <a:schemeClr val="dk1"/>
                          </a:solidFill>
                          <a:effectLst/>
                          <a:latin typeface="+mn-lt"/>
                          <a:ea typeface="+mn-ea"/>
                          <a:cs typeface="+mn-cs"/>
                        </a:rPr>
                        <a:t>Interconectar dispositivos finales en un área limitada.</a:t>
                      </a:r>
                    </a:p>
                  </a:txBody>
                  <a:tcPr/>
                </a:tc>
                <a:tc>
                  <a:txBody>
                    <a:bodyPr/>
                    <a:lstStyle/>
                    <a:p>
                      <a:pPr rtl="0"/>
                      <a:r>
                        <a:rPr lang="es-419" sz="1400" b="0" i="0" kern="1200">
                          <a:solidFill>
                            <a:schemeClr val="dk1"/>
                          </a:solidFill>
                          <a:effectLst/>
                          <a:latin typeface="+mn-lt"/>
                          <a:ea typeface="+mn-ea"/>
                          <a:cs typeface="+mn-cs"/>
                        </a:rPr>
                        <a:t>Interconectar LAN en amplias áreas geográficas.</a:t>
                      </a:r>
                    </a:p>
                  </a:txBody>
                  <a:tcPr/>
                </a:tc>
                <a:extLst>
                  <a:ext uri="{0D108BD9-81ED-4DB2-BD59-A6C34878D82A}">
                    <a16:rowId xmlns:a16="http://schemas.microsoft.com/office/drawing/2014/main" val="10001"/>
                  </a:ext>
                </a:extLst>
              </a:tr>
              <a:tr h="331381">
                <a:tc>
                  <a:txBody>
                    <a:bodyPr/>
                    <a:lstStyle/>
                    <a:p>
                      <a:pPr rtl="0"/>
                      <a:r>
                        <a:rPr lang="es-419" sz="1400" b="0" i="0" kern="1200">
                          <a:solidFill>
                            <a:schemeClr val="dk1"/>
                          </a:solidFill>
                          <a:effectLst/>
                          <a:latin typeface="+mn-lt"/>
                          <a:ea typeface="+mn-ea"/>
                          <a:cs typeface="+mn-cs"/>
                        </a:rPr>
                        <a:t>Administrado por una sola organización o individuo.</a:t>
                      </a:r>
                    </a:p>
                  </a:txBody>
                  <a:tcPr/>
                </a:tc>
                <a:tc>
                  <a:txBody>
                    <a:bodyPr/>
                    <a:lstStyle/>
                    <a:p>
                      <a:pPr rtl="0"/>
                      <a:r>
                        <a:rPr lang="es-419" sz="1400" b="0" i="0" kern="1200">
                          <a:solidFill>
                            <a:schemeClr val="dk1"/>
                          </a:solidFill>
                          <a:effectLst/>
                          <a:latin typeface="+mn-lt"/>
                          <a:ea typeface="+mn-ea"/>
                          <a:cs typeface="+mn-cs"/>
                        </a:rPr>
                        <a:t>Generalmente </a:t>
                      </a:r>
                      <a:r>
                        <a:rPr lang="es-419" sz="1400" b="0" i="0" kern="1200" baseline="0">
                          <a:solidFill>
                            <a:schemeClr val="dk1"/>
                          </a:solidFill>
                          <a:effectLst/>
                          <a:latin typeface="+mn-lt"/>
                          <a:ea typeface="+mn-ea"/>
                          <a:cs typeface="+mn-cs"/>
                        </a:rPr>
                        <a:t>administrado</a:t>
                      </a:r>
                      <a:r>
                        <a:rPr lang="es-419" sz="1400" b="0" i="0" kern="1200">
                          <a:solidFill>
                            <a:schemeClr val="dk1"/>
                          </a:solidFill>
                          <a:effectLst/>
                          <a:latin typeface="+mn-lt"/>
                          <a:ea typeface="+mn-ea"/>
                          <a:cs typeface="+mn-cs"/>
                        </a:rPr>
                        <a:t> por uno o </a:t>
                      </a:r>
                      <a:r>
                        <a:rPr lang="es-419" sz="1400" b="0" i="0" kern="1200" baseline="0">
                          <a:solidFill>
                            <a:schemeClr val="dk1"/>
                          </a:solidFill>
                          <a:effectLst/>
                          <a:latin typeface="+mn-lt"/>
                          <a:ea typeface="+mn-ea"/>
                          <a:cs typeface="+mn-cs"/>
                        </a:rPr>
                        <a:t>más</a:t>
                      </a:r>
                      <a:r>
                        <a:rPr lang="es-419" sz="1400" b="0" i="0" kern="1200">
                          <a:solidFill>
                            <a:schemeClr val="dk1"/>
                          </a:solidFill>
                          <a:effectLst/>
                          <a:latin typeface="+mn-lt"/>
                          <a:ea typeface="+mn-ea"/>
                          <a:cs typeface="+mn-cs"/>
                        </a:rPr>
                        <a:t> proveedores de servicios.</a:t>
                      </a:r>
                    </a:p>
                  </a:txBody>
                  <a:tcPr/>
                </a:tc>
                <a:extLst>
                  <a:ext uri="{0D108BD9-81ED-4DB2-BD59-A6C34878D82A}">
                    <a16:rowId xmlns:a16="http://schemas.microsoft.com/office/drawing/2014/main" val="10002"/>
                  </a:ext>
                </a:extLst>
              </a:tr>
              <a:tr h="331381">
                <a:tc>
                  <a:txBody>
                    <a:bodyPr/>
                    <a:lstStyle/>
                    <a:p>
                      <a:pPr rtl="0"/>
                      <a:r>
                        <a:rPr lang="es-419" sz="1400" b="0" i="0" kern="1200">
                          <a:solidFill>
                            <a:schemeClr val="dk1"/>
                          </a:solidFill>
                          <a:effectLst/>
                          <a:latin typeface="+mn-lt"/>
                          <a:ea typeface="+mn-ea"/>
                          <a:cs typeface="+mn-cs"/>
                        </a:rPr>
                        <a:t>Proporcionar ancho de banda de alta velocidad a dispositivos internos.</a:t>
                      </a:r>
                    </a:p>
                  </a:txBody>
                  <a:tcPr/>
                </a:tc>
                <a:tc>
                  <a:txBody>
                    <a:bodyPr/>
                    <a:lstStyle/>
                    <a:p>
                      <a:pPr rtl="0"/>
                      <a:r>
                        <a:rPr lang="es-419" sz="1400" b="0" i="0" kern="1200">
                          <a:solidFill>
                            <a:schemeClr val="dk1"/>
                          </a:solidFill>
                          <a:effectLst/>
                          <a:latin typeface="+mn-lt"/>
                          <a:ea typeface="+mn-ea"/>
                          <a:cs typeface="+mn-cs"/>
                        </a:rPr>
                        <a:t>Por lo general, proporciona enlaces de menor velocidad entre las LAN.</a:t>
                      </a: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09904776"/>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es-419" sz="1600"/>
              <a:t>Tipos comunes de redes</a:t>
            </a:r>
            <a:br>
              <a:rPr lang="en-US" altLang="en-US" dirty="0"/>
            </a:br>
            <a:r>
              <a:rPr lang="es-419"/>
              <a:t> Internet</a:t>
            </a:r>
          </a:p>
        </p:txBody>
      </p:sp>
      <p:sp>
        <p:nvSpPr>
          <p:cNvPr id="13315" name="Content Placeholder 2"/>
          <p:cNvSpPr>
            <a:spLocks noGrp="1"/>
          </p:cNvSpPr>
          <p:nvPr>
            <p:ph idx="1"/>
          </p:nvPr>
        </p:nvSpPr>
        <p:spPr>
          <a:xfrm>
            <a:off x="122284" y="798944"/>
            <a:ext cx="4170316" cy="4054993"/>
          </a:xfrm>
        </p:spPr>
        <p:txBody>
          <a:bodyPr/>
          <a:lstStyle/>
          <a:p>
            <a:pPr marL="0" indent="0" rtl="0">
              <a:buNone/>
            </a:pPr>
            <a:r>
              <a:rPr lang="es-419" sz="1600"/>
              <a:t>Internet es una colección mundial de LAN y WAN interconectadas. </a:t>
            </a:r>
          </a:p>
          <a:p>
            <a:pPr rtl="0">
              <a:buFont typeface="Arial" panose="020B0604020202020204" pitchFamily="34" charset="0"/>
              <a:buChar char="•"/>
            </a:pPr>
            <a:r>
              <a:rPr lang="es-419" sz="1600"/>
              <a:t>Las redes LAN se conectan entre sí mediante redes WAN.</a:t>
            </a:r>
          </a:p>
          <a:p>
            <a:pPr rtl="0">
              <a:buFont typeface="Arial" panose="020B0604020202020204" pitchFamily="34" charset="0"/>
              <a:buChar char="•"/>
            </a:pPr>
            <a:r>
              <a:rPr lang="es-419" sz="1600"/>
              <a:t>Las WAN pueden usar cables de cobre, cables de fibra óptica y transmisiones inalámbricas.</a:t>
            </a:r>
          </a:p>
          <a:p>
            <a:pPr marL="0" indent="0" rtl="0">
              <a:buNone/>
            </a:pPr>
            <a:r>
              <a:rPr lang="es-419" sz="1600"/>
              <a:t>Internet no pertenece a una persona o un grupo. Los siguientes grupos se desarrollaron para ayudar a mantener la estructura en Internet:</a:t>
            </a:r>
          </a:p>
          <a:p>
            <a:pPr lvl="1" rtl="0"/>
            <a:r>
              <a:rPr lang="es-419" sz="1600"/>
              <a:t>IETF</a:t>
            </a:r>
          </a:p>
          <a:p>
            <a:pPr lvl="1" rtl="0"/>
            <a:r>
              <a:rPr lang="es-419" sz="1600"/>
              <a:t>ICANN</a:t>
            </a:r>
          </a:p>
          <a:p>
            <a:pPr lvl="1" rtl="0"/>
            <a:r>
              <a:rPr lang="es-419" sz="1600"/>
              <a:t>IAB</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4180643" y="798944"/>
            <a:ext cx="4963357" cy="3239656"/>
          </a:xfrm>
          <a:prstGeom prst="rect">
            <a:avLst/>
          </a:prstGeom>
        </p:spPr>
      </p:pic>
    </p:spTree>
    <p:extLst>
      <p:ext uri="{BB962C8B-B14F-4D97-AF65-F5344CB8AC3E}">
        <p14:creationId xmlns:p14="http://schemas.microsoft.com/office/powerpoint/2010/main" val="2275468121"/>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es-419" sz="1600"/>
              <a:t>Tipos comunes de redes</a:t>
            </a:r>
            <a:br>
              <a:rPr lang="en-US" altLang="en-US" dirty="0"/>
            </a:br>
            <a:r>
              <a:rPr lang="es-419"/>
              <a:t>Intranets y Extranets</a:t>
            </a:r>
          </a:p>
        </p:txBody>
      </p:sp>
      <p:sp>
        <p:nvSpPr>
          <p:cNvPr id="13315" name="Content Placeholder 2"/>
          <p:cNvSpPr>
            <a:spLocks noGrp="1"/>
          </p:cNvSpPr>
          <p:nvPr>
            <p:ph idx="1"/>
          </p:nvPr>
        </p:nvSpPr>
        <p:spPr>
          <a:xfrm>
            <a:off x="4648200" y="1109134"/>
            <a:ext cx="4067783" cy="3019294"/>
          </a:xfrm>
        </p:spPr>
        <p:txBody>
          <a:bodyPr/>
          <a:lstStyle/>
          <a:p>
            <a:pPr marL="0" indent="0" rtl="0">
              <a:buNone/>
            </a:pPr>
            <a:r>
              <a:rPr lang="es-419" sz="1600"/>
              <a:t>Una intranet es una colección privada de LAN y WAN internas de una organización que debe ser accesible solo para los miembros de la organización u otros con autorización.</a:t>
            </a:r>
          </a:p>
          <a:p>
            <a:pPr marL="0" indent="0" rtl="0">
              <a:buNone/>
            </a:pPr>
            <a:r>
              <a:rPr lang="es-419" sz="1600"/>
              <a:t>Una organización puede utilizar una red extranet para proporcionar un acceso seguro a su red por parte de personas que trabajan para otra organización y que necesitan tener acceso a sus datos en su red.</a:t>
            </a:r>
          </a:p>
          <a:p>
            <a:pPr lvl="1"/>
            <a:endParaRPr lang="en-CA" altLang="en-US" dirty="0"/>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95010" y="864987"/>
            <a:ext cx="3791190" cy="3763718"/>
          </a:xfrm>
          <a:prstGeom prst="rect">
            <a:avLst/>
          </a:prstGeom>
        </p:spPr>
      </p:pic>
    </p:spTree>
    <p:extLst>
      <p:ext uri="{BB962C8B-B14F-4D97-AF65-F5344CB8AC3E}">
        <p14:creationId xmlns:p14="http://schemas.microsoft.com/office/powerpoint/2010/main" val="2982612065"/>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es-419" sz="4000">
                <a:solidFill>
                  <a:schemeClr val="accent5">
                    <a:lumMod val="40000"/>
                    <a:lumOff val="60000"/>
                  </a:schemeClr>
                </a:solidFill>
              </a:rPr>
              <a:t>1.5 Conexiones de internet</a:t>
            </a:r>
          </a:p>
        </p:txBody>
      </p:sp>
    </p:spTree>
    <p:custDataLst>
      <p:tags r:id="rId1"/>
    </p:custDataLst>
    <p:extLst>
      <p:ext uri="{BB962C8B-B14F-4D97-AF65-F5344CB8AC3E}">
        <p14:creationId xmlns:p14="http://schemas.microsoft.com/office/powerpoint/2010/main" val="2920016951"/>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pPr rtl="0"/>
            <a:r>
              <a:rPr lang="es-419" sz="1600"/>
              <a:t>Conexiones a Internet</a:t>
            </a:r>
            <a:br>
              <a:rPr lang="en-US" altLang="en-US" dirty="0"/>
            </a:br>
            <a:r>
              <a:rPr lang="es-419"/>
              <a:t>Tecnologías de acceso a Internet</a:t>
            </a:r>
          </a:p>
        </p:txBody>
      </p:sp>
      <p:sp>
        <p:nvSpPr>
          <p:cNvPr id="13315" name="Content Placeholder 2"/>
          <p:cNvSpPr>
            <a:spLocks noGrp="1"/>
          </p:cNvSpPr>
          <p:nvPr>
            <p:ph idx="1"/>
          </p:nvPr>
        </p:nvSpPr>
        <p:spPr>
          <a:xfrm>
            <a:off x="5169846" y="500395"/>
            <a:ext cx="3822971" cy="4266338"/>
          </a:xfrm>
        </p:spPr>
        <p:txBody>
          <a:bodyPr/>
          <a:lstStyle/>
          <a:p>
            <a:pPr marL="0" indent="0" rtl="0">
              <a:buNone/>
            </a:pPr>
            <a:r>
              <a:rPr lang="es-419" sz="1600"/>
              <a:t>Hay muchas formas de conectar usuarios y organizaciones a Internet:</a:t>
            </a:r>
          </a:p>
          <a:p>
            <a:pPr lvl="1" rtl="0"/>
            <a:r>
              <a:rPr lang="es-419" sz="1600"/>
              <a:t>Los servicios más utilizados para los usuarios domésticos y las oficinas pequeñas incluyen banda ancha por cable, banda ancha por línea de suscriptor digital (DSL), redes WAN inalámbricas y servicios móviles.</a:t>
            </a:r>
          </a:p>
          <a:p>
            <a:pPr lvl="1" rtl="0"/>
            <a:r>
              <a:rPr lang="es-419" sz="1600"/>
              <a:t>Las organizaciones necesitan conexiones más rápidas para admitir los teléfonos IP, las videoconferencias y el almacenamiento del centro de datos.</a:t>
            </a:r>
          </a:p>
          <a:p>
            <a:pPr lvl="1" rtl="0"/>
            <a:r>
              <a:rPr lang="es-419" sz="1600"/>
              <a:t>Por lo general, los proveedores de servicios (SP) son quienes proporcionan interconexiones de nivel empresarial y pueden incluir DSL empresarial, líneas arrendadas y red Metro Ethernet.</a:t>
            </a:r>
          </a:p>
          <a:p>
            <a:pPr lvl="1"/>
            <a:endParaRPr lang="en-CA" altLang="en-US" dirty="0"/>
          </a:p>
          <a:p>
            <a:pPr lvl="1"/>
            <a:endParaRPr lang="en-CA" altLang="en-US" dirty="0"/>
          </a:p>
          <a:p>
            <a:pPr lvl="1"/>
            <a:endParaRPr lang="en-CA" altLang="en-US" dirty="0"/>
          </a:p>
          <a:p>
            <a:pPr lvl="1"/>
            <a:endParaRPr lang="en-CA" altLang="en-US" dirty="0"/>
          </a:p>
        </p:txBody>
      </p:sp>
      <p:pic>
        <p:nvPicPr>
          <p:cNvPr id="3" name="Picture 2"/>
          <p:cNvPicPr>
            <a:picLocks noChangeAspect="1"/>
          </p:cNvPicPr>
          <p:nvPr/>
        </p:nvPicPr>
        <p:blipFill>
          <a:blip r:embed="rId3"/>
          <a:stretch>
            <a:fillRect/>
          </a:stretch>
        </p:blipFill>
        <p:spPr>
          <a:xfrm>
            <a:off x="102546" y="943684"/>
            <a:ext cx="5067300" cy="2867025"/>
          </a:xfrm>
          <a:prstGeom prst="rect">
            <a:avLst/>
          </a:prstGeom>
        </p:spPr>
      </p:pic>
    </p:spTree>
    <p:extLst>
      <p:ext uri="{BB962C8B-B14F-4D97-AF65-F5344CB8AC3E}">
        <p14:creationId xmlns:p14="http://schemas.microsoft.com/office/powerpoint/2010/main" val="3978408560"/>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idx="4294967295"/>
          </p:nvPr>
        </p:nvSpPr>
        <p:spPr>
          <a:xfrm>
            <a:off x="0" y="41275"/>
            <a:ext cx="9144000" cy="757238"/>
          </a:xfrm>
        </p:spPr>
        <p:txBody>
          <a:bodyPr/>
          <a:lstStyle/>
          <a:p>
            <a:pPr rtl="0"/>
            <a:r>
              <a:rPr lang="es-419" sz="1600"/>
              <a:t>Conexiones de Internet</a:t>
            </a:r>
            <a:br>
              <a:rPr lang="en-US" altLang="en-US" dirty="0"/>
            </a:br>
            <a:r>
              <a:rPr lang="es-419"/>
              <a:t>Home and Small Office Conexiones de Internet</a:t>
            </a:r>
          </a:p>
        </p:txBody>
      </p:sp>
      <p:graphicFrame>
        <p:nvGraphicFramePr>
          <p:cNvPr id="3" name="Table 2"/>
          <p:cNvGraphicFramePr>
            <a:graphicFrameLocks noGrp="1"/>
          </p:cNvGraphicFramePr>
          <p:nvPr>
            <p:extLst>
              <p:ext uri="{D42A27DB-BD31-4B8C-83A1-F6EECF244321}">
                <p14:modId xmlns:p14="http://schemas.microsoft.com/office/powerpoint/2010/main" val="2621803257"/>
              </p:ext>
            </p:extLst>
          </p:nvPr>
        </p:nvGraphicFramePr>
        <p:xfrm>
          <a:off x="4690378" y="798513"/>
          <a:ext cx="4277319" cy="3801959"/>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val="4198409785"/>
                    </a:ext>
                  </a:extLst>
                </a:gridCol>
                <a:gridCol w="3117615">
                  <a:extLst>
                    <a:ext uri="{9D8B030D-6E8A-4147-A177-3AD203B41FA5}">
                      <a16:colId xmlns:a16="http://schemas.microsoft.com/office/drawing/2014/main" val="3545066263"/>
                    </a:ext>
                  </a:extLst>
                </a:gridCol>
              </a:tblGrid>
              <a:tr h="480706">
                <a:tc>
                  <a:txBody>
                    <a:bodyPr/>
                    <a:lstStyle/>
                    <a:p>
                      <a:pPr rtl="0"/>
                      <a:r>
                        <a:rPr lang="es-419"/>
                        <a:t>Conexión</a:t>
                      </a:r>
                    </a:p>
                  </a:txBody>
                  <a:tcPr/>
                </a:tc>
                <a:tc>
                  <a:txBody>
                    <a:bodyPr/>
                    <a:lstStyle/>
                    <a:p>
                      <a:pPr rtl="0"/>
                      <a:r>
                        <a:rPr lang="es-419"/>
                        <a:t>Descripción</a:t>
                      </a:r>
                    </a:p>
                  </a:txBody>
                  <a:tcPr/>
                </a:tc>
                <a:extLst>
                  <a:ext uri="{0D108BD9-81ED-4DB2-BD59-A6C34878D82A}">
                    <a16:rowId xmlns:a16="http://schemas.microsoft.com/office/drawing/2014/main" val="3787048751"/>
                  </a:ext>
                </a:extLst>
              </a:tr>
              <a:tr h="833779">
                <a:tc>
                  <a:txBody>
                    <a:bodyPr/>
                    <a:lstStyle/>
                    <a:p>
                      <a:pPr rtl="0"/>
                      <a:r>
                        <a:rPr lang="es-419"/>
                        <a:t>Cable</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a:t>Internet de alto ancho de banda, siempre encendido, ofrecido por los proveedores de servicios de televisión por cable.</a:t>
                      </a:r>
                    </a:p>
                  </a:txBody>
                  <a:tcPr/>
                </a:tc>
                <a:extLst>
                  <a:ext uri="{0D108BD9-81ED-4DB2-BD59-A6C34878D82A}">
                    <a16:rowId xmlns:a16="http://schemas.microsoft.com/office/drawing/2014/main" val="1775962995"/>
                  </a:ext>
                </a:extLst>
              </a:tr>
              <a:tr h="645506">
                <a:tc>
                  <a:txBody>
                    <a:bodyPr/>
                    <a:lstStyle/>
                    <a:p>
                      <a:pPr rtl="0"/>
                      <a:r>
                        <a:rPr lang="es-419"/>
                        <a:t>DSL</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a:t>Ancho de banda alto, siempre conectado, conexión a Internet que se ejecuta a través de una línea telefónica.</a:t>
                      </a:r>
                    </a:p>
                  </a:txBody>
                  <a:tcPr/>
                </a:tc>
                <a:extLst>
                  <a:ext uri="{0D108BD9-81ED-4DB2-BD59-A6C34878D82A}">
                    <a16:rowId xmlns:a16="http://schemas.microsoft.com/office/drawing/2014/main" val="2935690024"/>
                  </a:ext>
                </a:extLst>
              </a:tr>
              <a:tr h="575189">
                <a:tc>
                  <a:txBody>
                    <a:bodyPr/>
                    <a:lstStyle/>
                    <a:p>
                      <a:pPr rtl="0"/>
                      <a:r>
                        <a:rPr lang="es-419"/>
                        <a:t>Red celular</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a:t>utiliza una red de telefonía celular para conectarse a internet.</a:t>
                      </a:r>
                    </a:p>
                  </a:txBody>
                  <a:tcPr/>
                </a:tc>
                <a:extLst>
                  <a:ext uri="{0D108BD9-81ED-4DB2-BD59-A6C34878D82A}">
                    <a16:rowId xmlns:a16="http://schemas.microsoft.com/office/drawing/2014/main" val="752465591"/>
                  </a:ext>
                </a:extLst>
              </a:tr>
              <a:tr h="535259">
                <a:tc>
                  <a:txBody>
                    <a:bodyPr/>
                    <a:lstStyle/>
                    <a:p>
                      <a:pPr rtl="0"/>
                      <a:r>
                        <a:rPr lang="es-419"/>
                        <a:t>Satélite</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a:t>gran beneficio para las zonas rurales sin proveedores de servicios de Internet.</a:t>
                      </a:r>
                    </a:p>
                  </a:txBody>
                  <a:tcPr/>
                </a:tc>
                <a:extLst>
                  <a:ext uri="{0D108BD9-81ED-4DB2-BD59-A6C34878D82A}">
                    <a16:rowId xmlns:a16="http://schemas.microsoft.com/office/drawing/2014/main" val="1196837403"/>
                  </a:ext>
                </a:extLst>
              </a:tr>
              <a:tr h="645506">
                <a:tc>
                  <a:txBody>
                    <a:bodyPr/>
                    <a:lstStyle/>
                    <a:p>
                      <a:pPr rtl="0"/>
                      <a:r>
                        <a:rPr lang="es-419"/>
                        <a:t>Teléfono de marcación </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a:t>Una opción económica de bajo ancho de banda que utiliza un módem.</a:t>
                      </a:r>
                    </a:p>
                  </a:txBody>
                  <a:tcPr/>
                </a:tc>
                <a:extLst>
                  <a:ext uri="{0D108BD9-81ED-4DB2-BD59-A6C34878D82A}">
                    <a16:rowId xmlns:a16="http://schemas.microsoft.com/office/drawing/2014/main" val="1536924885"/>
                  </a:ext>
                </a:extLst>
              </a:tr>
            </a:tbl>
          </a:graphicData>
        </a:graphic>
      </p:graphicFrame>
      <p:pic>
        <p:nvPicPr>
          <p:cNvPr id="2" name="Picture 1"/>
          <p:cNvPicPr>
            <a:picLocks noChangeAspect="1"/>
          </p:cNvPicPr>
          <p:nvPr/>
        </p:nvPicPr>
        <p:blipFill>
          <a:blip r:embed="rId3"/>
          <a:stretch>
            <a:fillRect/>
          </a:stretch>
        </p:blipFill>
        <p:spPr>
          <a:xfrm>
            <a:off x="5577" y="798512"/>
            <a:ext cx="4684802" cy="3056515"/>
          </a:xfrm>
          <a:prstGeom prst="rect">
            <a:avLst/>
          </a:prstGeom>
        </p:spPr>
      </p:pic>
    </p:spTree>
    <p:extLst>
      <p:ext uri="{BB962C8B-B14F-4D97-AF65-F5344CB8AC3E}">
        <p14:creationId xmlns:p14="http://schemas.microsoft.com/office/powerpoint/2010/main" val="1319242256"/>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962933" cy="757551"/>
          </a:xfrm>
        </p:spPr>
        <p:txBody>
          <a:bodyPr/>
          <a:lstStyle/>
          <a:p>
            <a:pPr rtl="0"/>
            <a:r>
              <a:rPr lang="es-419" sz="1600"/>
              <a:t>Conexiones de Internet</a:t>
            </a:r>
            <a:br>
              <a:rPr lang="en-US" altLang="en-US" dirty="0"/>
            </a:br>
            <a:r>
              <a:rPr lang="es-419"/>
              <a:t>Negocios Conexiones de Internet</a:t>
            </a:r>
          </a:p>
        </p:txBody>
      </p:sp>
      <p:sp>
        <p:nvSpPr>
          <p:cNvPr id="13315" name="Content Placeholder 2"/>
          <p:cNvSpPr>
            <a:spLocks noGrp="1"/>
          </p:cNvSpPr>
          <p:nvPr>
            <p:ph idx="1"/>
          </p:nvPr>
        </p:nvSpPr>
        <p:spPr>
          <a:xfrm>
            <a:off x="87549" y="804964"/>
            <a:ext cx="4162333" cy="1461943"/>
          </a:xfrm>
        </p:spPr>
        <p:txBody>
          <a:bodyPr/>
          <a:lstStyle/>
          <a:p>
            <a:pPr marL="0" indent="0" rtl="0">
              <a:buNone/>
            </a:pPr>
            <a:r>
              <a:rPr lang="es-419" sz="1600"/>
              <a:t>Las conexiones empresariales corporativas pueden requerir:</a:t>
            </a:r>
          </a:p>
          <a:p>
            <a:pPr lvl="1" rtl="0"/>
            <a:r>
              <a:rPr lang="es-419" sz="1600"/>
              <a:t>Mayor ancho de banda </a:t>
            </a:r>
          </a:p>
          <a:p>
            <a:pPr lvl="1" rtl="0"/>
            <a:r>
              <a:rPr lang="es-419" sz="1600"/>
              <a:t>Conexiones dedicadas</a:t>
            </a:r>
          </a:p>
          <a:p>
            <a:pPr lvl="1" rtl="0"/>
            <a:r>
              <a:rPr lang="es-419" sz="1600"/>
              <a:t>Servicios gestionados  </a:t>
            </a:r>
          </a:p>
        </p:txBody>
      </p:sp>
      <p:pic>
        <p:nvPicPr>
          <p:cNvPr id="2" name="Picture 1"/>
          <p:cNvPicPr>
            <a:picLocks noChangeAspect="1"/>
          </p:cNvPicPr>
          <p:nvPr/>
        </p:nvPicPr>
        <p:blipFill>
          <a:blip r:embed="rId3"/>
          <a:stretch>
            <a:fillRect/>
          </a:stretch>
        </p:blipFill>
        <p:spPr>
          <a:xfrm>
            <a:off x="281781" y="2354926"/>
            <a:ext cx="3968101" cy="2457754"/>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4231926614"/>
              </p:ext>
            </p:extLst>
          </p:nvPr>
        </p:nvGraphicFramePr>
        <p:xfrm>
          <a:off x="4690378" y="798514"/>
          <a:ext cx="4277319" cy="3809311"/>
        </p:xfrm>
        <a:graphic>
          <a:graphicData uri="http://schemas.openxmlformats.org/drawingml/2006/table">
            <a:tbl>
              <a:tblPr firstRow="1" bandRow="1">
                <a:tableStyleId>{5C22544A-7EE6-4342-B048-85BDC9FD1C3A}</a:tableStyleId>
              </a:tblPr>
              <a:tblGrid>
                <a:gridCol w="1159704">
                  <a:extLst>
                    <a:ext uri="{9D8B030D-6E8A-4147-A177-3AD203B41FA5}">
                      <a16:colId xmlns:a16="http://schemas.microsoft.com/office/drawing/2014/main" val="4198409785"/>
                    </a:ext>
                  </a:extLst>
                </a:gridCol>
                <a:gridCol w="3117615">
                  <a:extLst>
                    <a:ext uri="{9D8B030D-6E8A-4147-A177-3AD203B41FA5}">
                      <a16:colId xmlns:a16="http://schemas.microsoft.com/office/drawing/2014/main" val="3545066263"/>
                    </a:ext>
                  </a:extLst>
                </a:gridCol>
              </a:tblGrid>
              <a:tr h="503117">
                <a:tc>
                  <a:txBody>
                    <a:bodyPr/>
                    <a:lstStyle/>
                    <a:p>
                      <a:pPr rtl="0"/>
                      <a:r>
                        <a:rPr lang="es-419"/>
                        <a:t>Tipo de conexión</a:t>
                      </a:r>
                    </a:p>
                  </a:txBody>
                  <a:tcPr/>
                </a:tc>
                <a:tc>
                  <a:txBody>
                    <a:bodyPr/>
                    <a:lstStyle/>
                    <a:p>
                      <a:pPr rtl="0"/>
                      <a:r>
                        <a:rPr lang="es-419"/>
                        <a:t>Descripción</a:t>
                      </a:r>
                    </a:p>
                  </a:txBody>
                  <a:tcPr/>
                </a:tc>
                <a:extLst>
                  <a:ext uri="{0D108BD9-81ED-4DB2-BD59-A6C34878D82A}">
                    <a16:rowId xmlns:a16="http://schemas.microsoft.com/office/drawing/2014/main" val="3787048751"/>
                  </a:ext>
                </a:extLst>
              </a:tr>
              <a:tr h="1067301">
                <a:tc>
                  <a:txBody>
                    <a:bodyPr/>
                    <a:lstStyle/>
                    <a:p>
                      <a:pPr rtl="0"/>
                      <a:r>
                        <a:rPr lang="es-419"/>
                        <a:t>Línea dedicada arrendada </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a:t>Estos son circuitos reservados dentro de la red del proveedor de servicios que conectan oficinas distantes con redes privadas de voz y / o datos.</a:t>
                      </a:r>
                    </a:p>
                  </a:txBody>
                  <a:tcPr/>
                </a:tc>
                <a:extLst>
                  <a:ext uri="{0D108BD9-81ED-4DB2-BD59-A6C34878D82A}">
                    <a16:rowId xmlns:a16="http://schemas.microsoft.com/office/drawing/2014/main" val="1775962995"/>
                  </a:ext>
                </a:extLst>
              </a:tr>
              <a:tr h="675600">
                <a:tc>
                  <a:txBody>
                    <a:bodyPr/>
                    <a:lstStyle/>
                    <a:p>
                      <a:pPr rtl="0"/>
                      <a:r>
                        <a:rPr lang="es-419"/>
                        <a:t>WAN Ethernet </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a:t>Esto extiende la tecnología de acceso LAN a la WAN.</a:t>
                      </a:r>
                    </a:p>
                  </a:txBody>
                  <a:tcPr/>
                </a:tc>
                <a:extLst>
                  <a:ext uri="{0D108BD9-81ED-4DB2-BD59-A6C34878D82A}">
                    <a16:rowId xmlns:a16="http://schemas.microsoft.com/office/drawing/2014/main" val="2935690024"/>
                  </a:ext>
                </a:extLst>
              </a:tr>
              <a:tr h="872650">
                <a:tc>
                  <a:txBody>
                    <a:bodyPr/>
                    <a:lstStyle/>
                    <a:p>
                      <a:pPr rtl="0"/>
                      <a:r>
                        <a:rPr lang="es-419"/>
                        <a:t>DSL </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a:t>Business DSL está disponible en varios formatos, incluidas las líneas de suscriptor digital simétrico (SDSL).</a:t>
                      </a:r>
                    </a:p>
                  </a:txBody>
                  <a:tcPr/>
                </a:tc>
                <a:extLst>
                  <a:ext uri="{0D108BD9-81ED-4DB2-BD59-A6C34878D82A}">
                    <a16:rowId xmlns:a16="http://schemas.microsoft.com/office/drawing/2014/main" val="752465591"/>
                  </a:ext>
                </a:extLst>
              </a:tr>
              <a:tr h="675600">
                <a:tc>
                  <a:txBody>
                    <a:bodyPr/>
                    <a:lstStyle/>
                    <a:p>
                      <a:pPr rtl="0"/>
                      <a:r>
                        <a:rPr lang="es-419"/>
                        <a:t>Satélite</a:t>
                      </a:r>
                    </a:p>
                  </a:txBody>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a:t>Esto puede proporcionar una conexión cuando una solución cableada no está disponible.</a:t>
                      </a:r>
                    </a:p>
                  </a:txBody>
                  <a:tcPr/>
                </a:tc>
                <a:extLst>
                  <a:ext uri="{0D108BD9-81ED-4DB2-BD59-A6C34878D82A}">
                    <a16:rowId xmlns:a16="http://schemas.microsoft.com/office/drawing/2014/main" val="1196837403"/>
                  </a:ext>
                </a:extLst>
              </a:tr>
            </a:tbl>
          </a:graphicData>
        </a:graphic>
      </p:graphicFrame>
    </p:spTree>
    <p:extLst>
      <p:ext uri="{BB962C8B-B14F-4D97-AF65-F5344CB8AC3E}">
        <p14:creationId xmlns:p14="http://schemas.microsoft.com/office/powerpoint/2010/main" val="926137725"/>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871387" cy="757551"/>
          </a:xfrm>
        </p:spPr>
        <p:txBody>
          <a:bodyPr/>
          <a:lstStyle/>
          <a:p>
            <a:pPr rtl="0"/>
            <a:r>
              <a:rPr lang="es-419" sz="1600"/>
              <a:t>Conexiones a Internet</a:t>
            </a:r>
            <a:br>
              <a:rPr lang="en-US" altLang="en-US" dirty="0"/>
            </a:br>
            <a:r>
              <a:rPr lang="es-419"/>
              <a:t>La red convergente</a:t>
            </a:r>
          </a:p>
        </p:txBody>
      </p:sp>
      <p:sp>
        <p:nvSpPr>
          <p:cNvPr id="13315" name="Content Placeholder 2"/>
          <p:cNvSpPr>
            <a:spLocks noGrp="1"/>
          </p:cNvSpPr>
          <p:nvPr>
            <p:ph idx="1"/>
          </p:nvPr>
        </p:nvSpPr>
        <p:spPr>
          <a:xfrm>
            <a:off x="87549" y="1069128"/>
            <a:ext cx="3871387" cy="2619624"/>
          </a:xfrm>
        </p:spPr>
        <p:txBody>
          <a:bodyPr/>
          <a:lstStyle/>
          <a:p>
            <a:pPr marL="0" indent="0" rtl="0">
              <a:buNone/>
            </a:pPr>
            <a:r>
              <a:rPr lang="es-419" sz="1600"/>
              <a:t>Antes de las redes convergentes, una organización habría sido cableada por separado para el teléfono, el vídeo y los datos. Cada una de estas redes usaría diferentes tecnologías para transportar la señal. </a:t>
            </a:r>
          </a:p>
          <a:p>
            <a:pPr marL="0" indent="0" rtl="0">
              <a:buNone/>
            </a:pPr>
            <a:r>
              <a:rPr lang="es-419" sz="1600"/>
              <a:t>Cada una de estas tecnologías utilizaría un conjunto diferente de reglas y estándares.</a:t>
            </a:r>
          </a:p>
        </p:txBody>
      </p:sp>
      <p:pic>
        <p:nvPicPr>
          <p:cNvPr id="5" name="Picture 4"/>
          <p:cNvPicPr>
            <a:picLocks noChangeAspect="1"/>
          </p:cNvPicPr>
          <p:nvPr/>
        </p:nvPicPr>
        <p:blipFill>
          <a:blip r:embed="rId4"/>
          <a:stretch>
            <a:fillRect/>
          </a:stretch>
        </p:blipFill>
        <p:spPr>
          <a:xfrm>
            <a:off x="3958936" y="798944"/>
            <a:ext cx="4808118" cy="3159992"/>
          </a:xfrm>
          <a:prstGeom prst="rect">
            <a:avLst/>
          </a:prstGeom>
        </p:spPr>
      </p:pic>
    </p:spTree>
    <p:custDataLst>
      <p:tags r:id="rId1"/>
    </p:custDataLst>
    <p:extLst>
      <p:ext uri="{BB962C8B-B14F-4D97-AF65-F5344CB8AC3E}">
        <p14:creationId xmlns:p14="http://schemas.microsoft.com/office/powerpoint/2010/main" val="300147048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pPr rtl="0"/>
            <a:r>
              <a:rPr lang="es-419"/>
              <a:t>¿Qué esperar en este módulo?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rtl="0">
              <a:buNone/>
            </a:pPr>
            <a:r>
              <a:rPr lang="es-419"/>
              <a:t>Para facilitar el aprendizaje, se van a incluir en este módulo las siguientes características:</a:t>
            </a:r>
          </a:p>
          <a:p>
            <a:pPr marL="0" indent="0">
              <a:buNone/>
            </a:pPr>
            <a:endParaRPr lang="en-US" dirty="0"/>
          </a:p>
          <a:p>
            <a:pPr marL="0" indent="0">
              <a:buFont typeface="Wingdings" panose="05000000000000000000" pitchFamily="2" charset="2"/>
              <a:buNone/>
            </a:pPr>
            <a:endParaRPr lang="en-US" dirty="0"/>
          </a:p>
        </p:txBody>
      </p:sp>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nvPr>
        </p:nvGraphicFramePr>
        <p:xfrm>
          <a:off x="106756" y="1279280"/>
          <a:ext cx="8595235" cy="2600325"/>
        </p:xfrm>
        <a:graphic>
          <a:graphicData uri="http://schemas.openxmlformats.org/drawingml/2006/table">
            <a:tbl>
              <a:tblPr firstRow="1" bandRow="1">
                <a:tableStyleId>{5C22544A-7EE6-4342-B048-85BDC9FD1C3A}</a:tableStyleId>
              </a:tblPr>
              <a:tblGrid>
                <a:gridCol w="2245746">
                  <a:extLst>
                    <a:ext uri="{9D8B030D-6E8A-4147-A177-3AD203B41FA5}">
                      <a16:colId xmlns:a16="http://schemas.microsoft.com/office/drawing/2014/main" val="3215831619"/>
                    </a:ext>
                  </a:extLst>
                </a:gridCol>
                <a:gridCol w="6349489">
                  <a:extLst>
                    <a:ext uri="{9D8B030D-6E8A-4147-A177-3AD203B41FA5}">
                      <a16:colId xmlns:a16="http://schemas.microsoft.com/office/drawing/2014/main" val="276475465"/>
                    </a:ext>
                  </a:extLst>
                </a:gridCol>
              </a:tblGrid>
              <a:tr h="265091">
                <a:tc>
                  <a:txBody>
                    <a:bodyPr/>
                    <a:lstStyle/>
                    <a:p>
                      <a:pPr algn="l" rtl="0" fontAlgn="b"/>
                      <a:r>
                        <a:rPr lang="es-419" sz="1400" b="1" i="0" u="none" strike="noStrike">
                          <a:solidFill>
                            <a:schemeClr val="bg1"/>
                          </a:solidFill>
                          <a:effectLst/>
                          <a:latin typeface="+mn-lt"/>
                        </a:rPr>
                        <a:t>Característica</a:t>
                      </a:r>
                    </a:p>
                  </a:txBody>
                  <a:tcPr marL="9525" marR="9525" marT="9525" marB="0" anchor="b"/>
                </a:tc>
                <a:tc>
                  <a:txBody>
                    <a:bodyPr/>
                    <a:lstStyle/>
                    <a:p>
                      <a:pPr rtl="0"/>
                      <a:r>
                        <a:rPr lang="es-419"/>
                        <a:t>Descripción</a:t>
                      </a:r>
                    </a:p>
                  </a:txBody>
                  <a:tcPr/>
                </a:tc>
                <a:extLst>
                  <a:ext uri="{0D108BD9-81ED-4DB2-BD59-A6C34878D82A}">
                    <a16:rowId xmlns:a16="http://schemas.microsoft.com/office/drawing/2014/main" val="3768427975"/>
                  </a:ext>
                </a:extLst>
              </a:tr>
              <a:tr h="265091">
                <a:tc>
                  <a:txBody>
                    <a:bodyPr/>
                    <a:lstStyle/>
                    <a:p>
                      <a:pPr algn="l" rtl="0" fontAlgn="b"/>
                      <a:r>
                        <a:rPr lang="es-419" sz="1400" b="0" i="0" u="none" strike="noStrike" baseline="0">
                          <a:solidFill>
                            <a:srgbClr val="000000"/>
                          </a:solidFill>
                          <a:effectLst/>
                          <a:latin typeface="+mn-lt"/>
                        </a:rPr>
                        <a:t>Actividad de Packet Tracer de Modo Físico</a:t>
                      </a:r>
                    </a:p>
                  </a:txBody>
                  <a:tcPr marL="9525" marR="9525" marT="9525" marB="0" anchor="b"/>
                </a:tc>
                <a:tc>
                  <a:txBody>
                    <a:bodyPr/>
                    <a:lstStyle/>
                    <a:p>
                      <a:pPr rtl="0"/>
                      <a:r>
                        <a:rPr lang="es-419"/>
                        <a:t>Estas actividades se completan mediante el Packet Tracer de </a:t>
                      </a:r>
                      <a:r>
                        <a:rPr lang="es-419" baseline="0"/>
                        <a:t>Modo Físico.</a:t>
                      </a:r>
                    </a:p>
                  </a:txBody>
                  <a:tcPr/>
                </a:tc>
                <a:extLst>
                  <a:ext uri="{0D108BD9-81ED-4DB2-BD59-A6C34878D82A}">
                    <a16:rowId xmlns:a16="http://schemas.microsoft.com/office/drawing/2014/main" val="2989889794"/>
                  </a:ext>
                </a:extLst>
              </a:tr>
              <a:tr h="265091">
                <a:tc>
                  <a:txBody>
                    <a:bodyPr/>
                    <a:lstStyle/>
                    <a:p>
                      <a:pPr algn="l" rtl="0" fontAlgn="b"/>
                      <a:r>
                        <a:rPr lang="es-419" sz="1400" b="0" i="0" u="none" strike="noStrike">
                          <a:solidFill>
                            <a:srgbClr val="000000"/>
                          </a:solidFill>
                          <a:effectLst/>
                          <a:latin typeface="+mn-lt"/>
                        </a:rPr>
                        <a:t>Laboratorios prácticos</a:t>
                      </a:r>
                    </a:p>
                  </a:txBody>
                  <a:tcPr marL="9525" marR="9525" marT="9525" marB="0" anchor="b"/>
                </a:tc>
                <a:tc>
                  <a:txBody>
                    <a:bodyPr/>
                    <a:lstStyle/>
                    <a:p>
                      <a:pPr rtl="0"/>
                      <a:r>
                        <a:rPr lang="es-419"/>
                        <a:t>Laboratorios diseñados para trabajar con equipos físicos.</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s-419" sz="1400" b="0" i="0" u="none" strike="noStrike">
                          <a:solidFill>
                            <a:srgbClr val="000000"/>
                          </a:solidFill>
                          <a:effectLst/>
                          <a:latin typeface="+mn-lt"/>
                        </a:rPr>
                        <a:t>Actividades de clase</a:t>
                      </a:r>
                    </a:p>
                    <a:p>
                      <a:pPr algn="l" fontAlgn="b"/>
                      <a:endParaRPr lang="en-US" sz="1400" b="0" i="0" u="none" strike="noStrike" dirty="0">
                        <a:solidFill>
                          <a:srgbClr val="000000"/>
                        </a:solidFill>
                        <a:effectLst/>
                        <a:latin typeface="+mn-lt"/>
                      </a:endParaRPr>
                    </a:p>
                  </a:txBody>
                  <a:tcPr marL="9525" marR="9525" marT="9525" marB="0" anchor="b"/>
                </a:tc>
                <a:tc>
                  <a:txBody>
                    <a:bodyPr/>
                    <a:lstStyle/>
                    <a:p>
                      <a:pPr rtl="0"/>
                      <a:r>
                        <a:rPr lang="es-419"/>
                        <a:t>Estos se encuentran en la página Recursos del instructor. Las actividades de clase están diseñadas para facilitar el aprendizaje, la discusión en clase y la colaboración.</a:t>
                      </a:r>
                    </a:p>
                  </a:txBody>
                  <a:tcPr/>
                </a:tc>
                <a:extLst>
                  <a:ext uri="{0D108BD9-81ED-4DB2-BD59-A6C34878D82A}">
                    <a16:rowId xmlns:a16="http://schemas.microsoft.com/office/drawing/2014/main" val="1125566603"/>
                  </a:ext>
                </a:extLst>
              </a:tr>
              <a:tr h="265091">
                <a:tc>
                  <a:txBody>
                    <a:bodyPr/>
                    <a:lstStyle/>
                    <a:p>
                      <a:pPr algn="l" rtl="0" fontAlgn="b"/>
                      <a:r>
                        <a:rPr lang="es-419" sz="1400" b="0" i="0" u="none" strike="noStrike">
                          <a:solidFill>
                            <a:srgbClr val="000000"/>
                          </a:solidFill>
                          <a:effectLst/>
                          <a:latin typeface="+mn-lt"/>
                        </a:rPr>
                        <a:t>Cuestionarios del Módulo</a:t>
                      </a:r>
                    </a:p>
                  </a:txBody>
                  <a:tcPr marL="9525" marR="9525" marT="9525" marB="0" anchor="b"/>
                </a:tc>
                <a:tc>
                  <a:txBody>
                    <a:bodyPr/>
                    <a:lstStyle/>
                    <a:p>
                      <a:pPr rtl="0"/>
                      <a:r>
                        <a:rPr lang="es-419"/>
                        <a:t>Auto-evaluaciones que integran conceptos y habilidades aprendidas a lo largo de los temas presentados en el módulo.</a:t>
                      </a:r>
                    </a:p>
                  </a:txBody>
                  <a:tcPr/>
                </a:tc>
                <a:extLst>
                  <a:ext uri="{0D108BD9-81ED-4DB2-BD59-A6C34878D82A}">
                    <a16:rowId xmlns:a16="http://schemas.microsoft.com/office/drawing/2014/main" val="831502776"/>
                  </a:ext>
                </a:extLst>
              </a:tr>
              <a:tr h="265091">
                <a:tc>
                  <a:txBody>
                    <a:bodyPr/>
                    <a:lstStyle/>
                    <a:p>
                      <a:pPr algn="l" rtl="0" fontAlgn="b"/>
                      <a:r>
                        <a:rPr lang="es-419" sz="1400" b="0" i="0" u="none" strike="noStrike">
                          <a:solidFill>
                            <a:srgbClr val="000000"/>
                          </a:solidFill>
                          <a:effectLst/>
                          <a:latin typeface="+mn-lt"/>
                        </a:rPr>
                        <a:t>Descripción del módulo</a:t>
                      </a:r>
                    </a:p>
                  </a:txBody>
                  <a:tcPr marL="9525" marR="9525" marT="9525" marB="0" anchor="b"/>
                </a:tc>
                <a:tc>
                  <a:txBody>
                    <a:bodyPr/>
                    <a:lstStyle/>
                    <a:p>
                      <a:pPr rtl="0"/>
                      <a:r>
                        <a:rPr lang="es-419" dirty="0"/>
                        <a:t>Resumen breve del contenido del módulo.</a:t>
                      </a:r>
                    </a:p>
                  </a:txBody>
                  <a:tcPr/>
                </a:tc>
                <a:extLst>
                  <a:ext uri="{0D108BD9-81ED-4DB2-BD59-A6C34878D82A}">
                    <a16:rowId xmlns:a16="http://schemas.microsoft.com/office/drawing/2014/main" val="2267046280"/>
                  </a:ext>
                </a:extLst>
              </a:tr>
            </a:tbl>
          </a:graphicData>
        </a:graphic>
      </p:graphicFrame>
    </p:spTree>
    <p:custDataLst>
      <p:tags r:id="rId1"/>
    </p:custDataLst>
    <p:extLst>
      <p:ext uri="{BB962C8B-B14F-4D97-AF65-F5344CB8AC3E}">
        <p14:creationId xmlns:p14="http://schemas.microsoft.com/office/powerpoint/2010/main" val="336808872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58077" cy="757551"/>
          </a:xfrm>
        </p:spPr>
        <p:txBody>
          <a:bodyPr/>
          <a:lstStyle/>
          <a:p>
            <a:pPr rtl="0"/>
            <a:r>
              <a:rPr lang="es-419" sz="1600"/>
              <a:t>Conexiones a Internet</a:t>
            </a:r>
            <a:br>
              <a:rPr lang="en-US" altLang="en-US" dirty="0"/>
            </a:br>
            <a:r>
              <a:rPr lang="es-419"/>
              <a:t>La red convergente (cont.) </a:t>
            </a:r>
          </a:p>
        </p:txBody>
      </p:sp>
      <p:sp>
        <p:nvSpPr>
          <p:cNvPr id="13315" name="Content Placeholder 2"/>
          <p:cNvSpPr>
            <a:spLocks noGrp="1"/>
          </p:cNvSpPr>
          <p:nvPr>
            <p:ph idx="1"/>
          </p:nvPr>
        </p:nvSpPr>
        <p:spPr>
          <a:xfrm>
            <a:off x="223066" y="879499"/>
            <a:ext cx="3735870" cy="3082610"/>
          </a:xfrm>
        </p:spPr>
        <p:txBody>
          <a:bodyPr/>
          <a:lstStyle/>
          <a:p>
            <a:pPr marL="0" indent="0" rtl="0">
              <a:buNone/>
            </a:pPr>
            <a:r>
              <a:rPr lang="es-419" sz="1600"/>
              <a:t>Las redes de datos convergentes transportan múltiples servicios en un enlace que incluyen: </a:t>
            </a:r>
          </a:p>
          <a:p>
            <a:pPr lvl="1" rtl="0">
              <a:buFont typeface="Arial" panose="020B0604020202020204" pitchFamily="34" charset="0"/>
              <a:buChar char="•"/>
            </a:pPr>
            <a:r>
              <a:rPr lang="es-419" sz="1600"/>
              <a:t>Datos </a:t>
            </a:r>
          </a:p>
          <a:p>
            <a:pPr lvl="1" rtl="0">
              <a:buFont typeface="Arial" panose="020B0604020202020204" pitchFamily="34" charset="0"/>
              <a:buChar char="•"/>
            </a:pPr>
            <a:r>
              <a:rPr lang="es-419" sz="1600"/>
              <a:t>Voz</a:t>
            </a:r>
          </a:p>
          <a:p>
            <a:pPr lvl="1" rtl="0">
              <a:buFont typeface="Arial" panose="020B0604020202020204" pitchFamily="34" charset="0"/>
              <a:buChar char="•"/>
            </a:pPr>
            <a:r>
              <a:rPr lang="es-419" sz="1600"/>
              <a:t>Video</a:t>
            </a:r>
          </a:p>
          <a:p>
            <a:pPr marL="0" indent="0" rtl="0">
              <a:buNone/>
            </a:pPr>
            <a:r>
              <a:rPr lang="es-419" sz="1600"/>
              <a:t>Las redes convergentes pueden entregar datos, voz y video a través de la misma infraestructura de red. La infraestructura de la red utiliza el mismo conjunto de reglas y normas.</a:t>
            </a:r>
          </a:p>
          <a:p>
            <a:pPr marL="0" indent="0">
              <a:buNone/>
            </a:pPr>
            <a:endParaRPr lang="en-CA" altLang="en-US" dirty="0"/>
          </a:p>
        </p:txBody>
      </p:sp>
      <p:pic>
        <p:nvPicPr>
          <p:cNvPr id="4" name="Picture 3"/>
          <p:cNvPicPr>
            <a:picLocks noChangeAspect="1"/>
          </p:cNvPicPr>
          <p:nvPr/>
        </p:nvPicPr>
        <p:blipFill>
          <a:blip r:embed="rId4"/>
          <a:stretch>
            <a:fillRect/>
          </a:stretch>
        </p:blipFill>
        <p:spPr>
          <a:xfrm>
            <a:off x="3958936" y="876009"/>
            <a:ext cx="4977527" cy="3086100"/>
          </a:xfrm>
          <a:prstGeom prst="rect">
            <a:avLst/>
          </a:prstGeom>
        </p:spPr>
      </p:pic>
    </p:spTree>
    <p:custDataLst>
      <p:tags r:id="rId1"/>
    </p:custDataLst>
    <p:extLst>
      <p:ext uri="{BB962C8B-B14F-4D97-AF65-F5344CB8AC3E}">
        <p14:creationId xmlns:p14="http://schemas.microsoft.com/office/powerpoint/2010/main" val="2360324304"/>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es-419" sz="1600"/>
              <a:t>Conexiones a Internet </a:t>
            </a:r>
            <a:br>
              <a:rPr lang="en-US" dirty="0"/>
            </a:br>
            <a:r>
              <a:rPr lang="es-419"/>
              <a:t>Video - Descargue e instale Packet Tracer</a:t>
            </a:r>
          </a:p>
        </p:txBody>
      </p:sp>
      <p:sp>
        <p:nvSpPr>
          <p:cNvPr id="2" name="TextBox 1">
            <a:extLst>
              <a:ext uri="{FF2B5EF4-FFF2-40B4-BE49-F238E27FC236}">
                <a16:creationId xmlns:a16="http://schemas.microsoft.com/office/drawing/2014/main" id="{572B4726-4F97-4776-BF36-8887934D7622}"/>
              </a:ext>
            </a:extLst>
          </p:cNvPr>
          <p:cNvSpPr txBox="1"/>
          <p:nvPr/>
        </p:nvSpPr>
        <p:spPr>
          <a:xfrm>
            <a:off x="389467" y="982133"/>
            <a:ext cx="8365066" cy="369332"/>
          </a:xfrm>
          <a:prstGeom prst="rect">
            <a:avLst/>
          </a:prstGeom>
          <a:noFill/>
        </p:spPr>
        <p:txBody>
          <a:bodyPr wrap="square" rtlCol="0">
            <a:spAutoFit/>
          </a:bodyPr>
          <a:lstStyle/>
          <a:p>
            <a:pPr rtl="0"/>
            <a:r>
              <a:rPr lang="es-419"/>
              <a:t>Este vídeo mostrará el proceso de descarga e instalación de Packet Tracer.</a:t>
            </a:r>
          </a:p>
        </p:txBody>
      </p:sp>
    </p:spTree>
    <p:extLst>
      <p:ext uri="{BB962C8B-B14F-4D97-AF65-F5344CB8AC3E}">
        <p14:creationId xmlns:p14="http://schemas.microsoft.com/office/powerpoint/2010/main" val="3036343635"/>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 y="15993"/>
            <a:ext cx="9144000" cy="757551"/>
          </a:xfrm>
        </p:spPr>
        <p:txBody>
          <a:bodyPr/>
          <a:lstStyle/>
          <a:p>
            <a:pPr rtl="0"/>
            <a:r>
              <a:rPr lang="es-419" sz="1600"/>
              <a:t>Conexiones a Internet</a:t>
            </a:r>
            <a:br>
              <a:rPr lang="en-US" dirty="0"/>
            </a:br>
            <a:r>
              <a:rPr lang="es-419"/>
              <a:t>Video - Introducción a Cisco Packet Tracer</a:t>
            </a:r>
          </a:p>
        </p:txBody>
      </p:sp>
      <p:sp>
        <p:nvSpPr>
          <p:cNvPr id="2" name="TextBox 1">
            <a:extLst>
              <a:ext uri="{FF2B5EF4-FFF2-40B4-BE49-F238E27FC236}">
                <a16:creationId xmlns:a16="http://schemas.microsoft.com/office/drawing/2014/main" id="{0A69B2E0-30F8-436A-97AA-D48D88BF5E7E}"/>
              </a:ext>
            </a:extLst>
          </p:cNvPr>
          <p:cNvSpPr txBox="1"/>
          <p:nvPr/>
        </p:nvSpPr>
        <p:spPr>
          <a:xfrm>
            <a:off x="228601" y="914400"/>
            <a:ext cx="7831666" cy="923330"/>
          </a:xfrm>
          <a:prstGeom prst="rect">
            <a:avLst/>
          </a:prstGeom>
          <a:noFill/>
        </p:spPr>
        <p:txBody>
          <a:bodyPr wrap="square" rtlCol="0">
            <a:spAutoFit/>
          </a:bodyPr>
          <a:lstStyle/>
          <a:p>
            <a:pPr rtl="0"/>
            <a:r>
              <a:rPr lang="es-419"/>
              <a:t>Este video cubrirá lo siguiente:</a:t>
            </a:r>
          </a:p>
          <a:p>
            <a:pPr marL="285750" indent="-285750" rtl="0">
              <a:buFont typeface="Arial" panose="020B0604020202020204" pitchFamily="34" charset="0"/>
              <a:buChar char="•"/>
            </a:pPr>
            <a:r>
              <a:rPr lang="es-419"/>
              <a:t>Navegar por la interfaz Packet Tracer</a:t>
            </a:r>
          </a:p>
          <a:p>
            <a:pPr marL="285750" indent="-285750" rtl="0">
              <a:buFont typeface="Arial" panose="020B0604020202020204" pitchFamily="34" charset="0"/>
              <a:buChar char="•"/>
            </a:pPr>
            <a:r>
              <a:rPr lang="es-419"/>
              <a:t>Personalizar la interfaz de trazador de paquetes</a:t>
            </a:r>
          </a:p>
        </p:txBody>
      </p:sp>
    </p:spTree>
    <p:extLst>
      <p:ext uri="{BB962C8B-B14F-4D97-AF65-F5344CB8AC3E}">
        <p14:creationId xmlns:p14="http://schemas.microsoft.com/office/powerpoint/2010/main" val="1779332428"/>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es-419" sz="1600"/>
              <a:t>Conexiones de internet</a:t>
            </a:r>
            <a:br>
              <a:rPr lang="en-US" dirty="0"/>
            </a:br>
            <a:r>
              <a:rPr lang="es-419"/>
              <a:t>Packet Tracer – Representación de red</a:t>
            </a:r>
          </a:p>
        </p:txBody>
      </p:sp>
      <p:sp>
        <p:nvSpPr>
          <p:cNvPr id="2" name="Content Placeholder 1"/>
          <p:cNvSpPr>
            <a:spLocks noGrp="1"/>
          </p:cNvSpPr>
          <p:nvPr>
            <p:ph idx="1"/>
          </p:nvPr>
        </p:nvSpPr>
        <p:spPr>
          <a:xfrm>
            <a:off x="144065" y="798944"/>
            <a:ext cx="8853286" cy="3428499"/>
          </a:xfrm>
        </p:spPr>
        <p:txBody>
          <a:bodyPr/>
          <a:lstStyle/>
          <a:p>
            <a:pPr marL="0" indent="0" rtl="0">
              <a:buNone/>
            </a:pPr>
            <a:r>
              <a:rPr lang="es-419" sz="1600"/>
              <a:t>En este trazador de paquetes hará lo siguiente: </a:t>
            </a:r>
          </a:p>
          <a:p>
            <a:pPr lvl="1" rtl="0"/>
            <a:r>
              <a:rPr lang="es-419" sz="1600"/>
              <a:t>El modelo de red en esta actividad incluye muchas de las tecnologías que llegará a dominar en sus estudios en CCNA </a:t>
            </a:r>
          </a:p>
          <a:p>
            <a:pPr marL="0" indent="0">
              <a:buNone/>
            </a:pPr>
            <a:endParaRPr lang="en-US" sz="1600" dirty="0"/>
          </a:p>
          <a:p>
            <a:pPr marL="0" indent="0" rtl="0">
              <a:buNone/>
            </a:pPr>
            <a:r>
              <a:rPr lang="es-419" sz="1600"/>
              <a:t> </a:t>
            </a:r>
            <a:r>
              <a:rPr lang="es-419" sz="1600" b="1"/>
              <a:t>Nota</a:t>
            </a:r>
            <a:r>
              <a:rPr lang="es-419" sz="1600"/>
              <a:t>: No es importante que comprenda todo lo que vea y haga en esta actividad. </a:t>
            </a:r>
          </a:p>
        </p:txBody>
      </p:sp>
    </p:spTree>
    <p:extLst>
      <p:ext uri="{BB962C8B-B14F-4D97-AF65-F5344CB8AC3E}">
        <p14:creationId xmlns:p14="http://schemas.microsoft.com/office/powerpoint/2010/main" val="2508136750"/>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es-419" sz="4000">
                <a:solidFill>
                  <a:schemeClr val="accent5">
                    <a:lumMod val="40000"/>
                    <a:lumOff val="60000"/>
                  </a:schemeClr>
                </a:solidFill>
              </a:rPr>
              <a:t>1.6 Redes confiables</a:t>
            </a:r>
          </a:p>
        </p:txBody>
      </p:sp>
    </p:spTree>
    <p:custDataLst>
      <p:tags r:id="rId1"/>
    </p:custDataLst>
    <p:extLst>
      <p:ext uri="{BB962C8B-B14F-4D97-AF65-F5344CB8AC3E}">
        <p14:creationId xmlns:p14="http://schemas.microsoft.com/office/powerpoint/2010/main" val="4122653524"/>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pPr rtl="0"/>
            <a:r>
              <a:rPr lang="es-419" sz="1600"/>
              <a:t>Red confiable</a:t>
            </a:r>
            <a:br>
              <a:rPr lang="en-US" altLang="en-US" dirty="0"/>
            </a:br>
            <a:r>
              <a:rPr lang="es-419"/>
              <a:t>Arquitectura de red</a:t>
            </a:r>
          </a:p>
        </p:txBody>
      </p:sp>
      <p:sp>
        <p:nvSpPr>
          <p:cNvPr id="13315" name="Content Placeholder 2"/>
          <p:cNvSpPr>
            <a:spLocks noGrp="1"/>
          </p:cNvSpPr>
          <p:nvPr>
            <p:ph idx="1"/>
          </p:nvPr>
        </p:nvSpPr>
        <p:spPr>
          <a:xfrm>
            <a:off x="4883285" y="414868"/>
            <a:ext cx="4192621" cy="4075490"/>
          </a:xfrm>
        </p:spPr>
        <p:txBody>
          <a:bodyPr/>
          <a:lstStyle/>
          <a:p>
            <a:endParaRPr lang="en-CA" altLang="en-US" dirty="0"/>
          </a:p>
          <a:p>
            <a:pPr marL="0" indent="0" rtl="0">
              <a:buNone/>
            </a:pPr>
            <a:r>
              <a:rPr lang="es-419" sz="1600"/>
              <a:t>La arquitectura de red se refiere a las tecnologías que admiten la infraestructura que mueve los datos a través de la red.</a:t>
            </a:r>
          </a:p>
          <a:p>
            <a:pPr marL="0" indent="0" rtl="0">
              <a:buNone/>
            </a:pPr>
            <a:r>
              <a:rPr lang="es-419" sz="1600"/>
              <a:t>Existen cuatro características básicas que las arquitecturas subyacentes deben abordar para cumplir con las expectativas del usuario:</a:t>
            </a:r>
          </a:p>
          <a:p>
            <a:pPr lvl="1" rtl="0">
              <a:buFont typeface="Arial" panose="020B0604020202020204" pitchFamily="34" charset="0"/>
              <a:buChar char="•"/>
            </a:pPr>
            <a:r>
              <a:rPr lang="es-419" sz="1600"/>
              <a:t>Tolerancia a fallas</a:t>
            </a:r>
          </a:p>
          <a:p>
            <a:pPr lvl="1" rtl="0">
              <a:buFont typeface="Arial" panose="020B0604020202020204" pitchFamily="34" charset="0"/>
              <a:buChar char="•"/>
            </a:pPr>
            <a:r>
              <a:rPr lang="es-419" sz="1600"/>
              <a:t>Escalabilidad</a:t>
            </a:r>
          </a:p>
          <a:p>
            <a:pPr lvl="1" rtl="0">
              <a:buFont typeface="Arial" panose="020B0604020202020204" pitchFamily="34" charset="0"/>
              <a:buChar char="•"/>
            </a:pPr>
            <a:r>
              <a:rPr lang="es-419" sz="1600"/>
              <a:t>Calidad de servicio (QoS)</a:t>
            </a:r>
          </a:p>
          <a:p>
            <a:pPr lvl="1" rtl="0">
              <a:buFont typeface="Arial" panose="020B0604020202020204" pitchFamily="34" charset="0"/>
              <a:buChar char="•"/>
            </a:pPr>
            <a:r>
              <a:rPr lang="es-419" sz="1600"/>
              <a:t>Seguridad</a:t>
            </a:r>
          </a:p>
        </p:txBody>
      </p:sp>
      <p:pic>
        <p:nvPicPr>
          <p:cNvPr id="2" name="Picture 1"/>
          <p:cNvPicPr>
            <a:picLocks noChangeAspect="1"/>
          </p:cNvPicPr>
          <p:nvPr/>
        </p:nvPicPr>
        <p:blipFill>
          <a:blip r:embed="rId3"/>
          <a:stretch>
            <a:fillRect/>
          </a:stretch>
        </p:blipFill>
        <p:spPr>
          <a:xfrm>
            <a:off x="448425" y="824344"/>
            <a:ext cx="3772426" cy="3724795"/>
          </a:xfrm>
          <a:prstGeom prst="rect">
            <a:avLst/>
          </a:prstGeom>
        </p:spPr>
      </p:pic>
    </p:spTree>
    <p:extLst>
      <p:ext uri="{BB962C8B-B14F-4D97-AF65-F5344CB8AC3E}">
        <p14:creationId xmlns:p14="http://schemas.microsoft.com/office/powerpoint/2010/main" val="738450805"/>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875300" cy="657417"/>
          </a:xfrm>
        </p:spPr>
        <p:txBody>
          <a:bodyPr/>
          <a:lstStyle/>
          <a:p>
            <a:pPr rtl="0"/>
            <a:r>
              <a:rPr lang="es-419" sz="1600"/>
              <a:t>Red confiable</a:t>
            </a:r>
            <a:br>
              <a:rPr lang="en-US" altLang="en-US" dirty="0"/>
            </a:br>
            <a:r>
              <a:rPr lang="es-419"/>
              <a:t>Tolerancia de fallas</a:t>
            </a:r>
          </a:p>
        </p:txBody>
      </p:sp>
      <p:sp>
        <p:nvSpPr>
          <p:cNvPr id="13315" name="Content Placeholder 2"/>
          <p:cNvSpPr>
            <a:spLocks noGrp="1"/>
          </p:cNvSpPr>
          <p:nvPr>
            <p:ph idx="1"/>
          </p:nvPr>
        </p:nvSpPr>
        <p:spPr>
          <a:xfrm>
            <a:off x="202765" y="698810"/>
            <a:ext cx="4174502" cy="4013508"/>
          </a:xfrm>
        </p:spPr>
        <p:txBody>
          <a:bodyPr/>
          <a:lstStyle/>
          <a:p>
            <a:pPr marL="0" indent="0" rtl="0">
              <a:buNone/>
            </a:pPr>
            <a:r>
              <a:rPr lang="es-419" sz="1600"/>
              <a:t>Una red con tolerancia a fallas disminuye el impacto de una falla al limitar la cantidad de dispositivos afectados. Para la tolerancia a fallas, se necesitan varias rutas.</a:t>
            </a:r>
          </a:p>
          <a:p>
            <a:pPr marL="0" indent="0" rtl="0">
              <a:buNone/>
            </a:pPr>
            <a:r>
              <a:rPr lang="es-419" sz="1600"/>
              <a:t>Las redes confiables proporcionan redundancia al implementar una red de paquetes conmutados:</a:t>
            </a:r>
          </a:p>
          <a:p>
            <a:pPr lvl="1" rtl="0">
              <a:buFont typeface="Arial" panose="020B0604020202020204" pitchFamily="34" charset="0"/>
              <a:buChar char="•"/>
            </a:pPr>
            <a:r>
              <a:rPr lang="es-419" sz="1600"/>
              <a:t>La conmutación por paquetes divide el tráfico en paquetes que se enrutan a través de una red. </a:t>
            </a:r>
          </a:p>
          <a:p>
            <a:pPr lvl="1" rtl="0">
              <a:buFont typeface="Arial" panose="020B0604020202020204" pitchFamily="34" charset="0"/>
              <a:buChar char="•"/>
            </a:pPr>
            <a:r>
              <a:rPr lang="es-419" sz="1600"/>
              <a:t>En teoría, cada paquete puede tomar una ruta diferente hacia el destino.</a:t>
            </a:r>
          </a:p>
          <a:p>
            <a:pPr marL="0" indent="0" rtl="0">
              <a:buNone/>
            </a:pPr>
            <a:r>
              <a:rPr lang="es-419" sz="1600"/>
              <a:t>Esto no es posible con las redes conmutadas por circuitos que establecen circuitos dedicados.</a:t>
            </a:r>
          </a:p>
          <a:p>
            <a:endParaRPr lang="en-CA" altLang="en-US" dirty="0"/>
          </a:p>
        </p:txBody>
      </p:sp>
      <p:pic>
        <p:nvPicPr>
          <p:cNvPr id="2" name="Picture 1"/>
          <p:cNvPicPr>
            <a:picLocks noChangeAspect="1"/>
          </p:cNvPicPr>
          <p:nvPr/>
        </p:nvPicPr>
        <p:blipFill>
          <a:blip r:embed="rId3"/>
          <a:stretch>
            <a:fillRect/>
          </a:stretch>
        </p:blipFill>
        <p:spPr>
          <a:xfrm>
            <a:off x="4308804" y="755961"/>
            <a:ext cx="4769261" cy="3079440"/>
          </a:xfrm>
          <a:prstGeom prst="rect">
            <a:avLst/>
          </a:prstGeom>
        </p:spPr>
      </p:pic>
    </p:spTree>
    <p:extLst>
      <p:ext uri="{BB962C8B-B14F-4D97-AF65-F5344CB8AC3E}">
        <p14:creationId xmlns:p14="http://schemas.microsoft.com/office/powerpoint/2010/main" val="2362907193"/>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pPr rtl="0"/>
            <a:r>
              <a:rPr lang="es-419" sz="1600"/>
              <a:t>Red confiable </a:t>
            </a:r>
            <a:br>
              <a:rPr lang="en-US" altLang="en-US" dirty="0"/>
            </a:br>
            <a:r>
              <a:rPr lang="es-419"/>
              <a:t>Escalabilidad</a:t>
            </a:r>
          </a:p>
        </p:txBody>
      </p:sp>
      <p:sp>
        <p:nvSpPr>
          <p:cNvPr id="13315" name="Content Placeholder 2"/>
          <p:cNvSpPr>
            <a:spLocks noGrp="1"/>
          </p:cNvSpPr>
          <p:nvPr>
            <p:ph idx="1"/>
          </p:nvPr>
        </p:nvSpPr>
        <p:spPr>
          <a:xfrm>
            <a:off x="5432086" y="784034"/>
            <a:ext cx="3529770" cy="3384643"/>
          </a:xfrm>
        </p:spPr>
        <p:txBody>
          <a:bodyPr/>
          <a:lstStyle/>
          <a:p>
            <a:endParaRPr lang="en-CA" altLang="en-US" sz="1800" dirty="0"/>
          </a:p>
          <a:p>
            <a:pPr marL="0" indent="0" rtl="0">
              <a:buNone/>
            </a:pPr>
            <a:r>
              <a:rPr lang="es-419" sz="1800"/>
              <a:t>Una red escalable puede expandirse fácil y rápidamente para admitir nuevos usuarios y nuevas aplicaciones sin afectar el rendimiento de los servicios de los usuarios actuales.</a:t>
            </a:r>
          </a:p>
          <a:p>
            <a:pPr marL="0" indent="0" rtl="0">
              <a:buNone/>
            </a:pPr>
            <a:r>
              <a:rPr lang="es-419" sz="1800"/>
              <a:t>Los diseñadores de redes siguen normas y protocolos aceptados para hacer que las redes sean escalables.</a:t>
            </a:r>
          </a:p>
          <a:p>
            <a:endParaRPr lang="en-CA" altLang="en-US" dirty="0"/>
          </a:p>
        </p:txBody>
      </p:sp>
      <p:pic>
        <p:nvPicPr>
          <p:cNvPr id="3" name="Picture 2"/>
          <p:cNvPicPr>
            <a:picLocks noChangeAspect="1"/>
          </p:cNvPicPr>
          <p:nvPr/>
        </p:nvPicPr>
        <p:blipFill>
          <a:blip r:embed="rId3"/>
          <a:stretch>
            <a:fillRect/>
          </a:stretch>
        </p:blipFill>
        <p:spPr>
          <a:xfrm>
            <a:off x="87550" y="984157"/>
            <a:ext cx="5234470" cy="3639798"/>
          </a:xfrm>
          <a:prstGeom prst="rect">
            <a:avLst/>
          </a:prstGeom>
        </p:spPr>
      </p:pic>
    </p:spTree>
    <p:extLst>
      <p:ext uri="{BB962C8B-B14F-4D97-AF65-F5344CB8AC3E}">
        <p14:creationId xmlns:p14="http://schemas.microsoft.com/office/powerpoint/2010/main" val="112306789"/>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pPr rtl="0"/>
            <a:r>
              <a:rPr lang="es-419" sz="1600"/>
              <a:t>Red confiable</a:t>
            </a:r>
            <a:br>
              <a:rPr lang="en-US" altLang="en-US" dirty="0"/>
            </a:br>
            <a:r>
              <a:rPr lang="es-419"/>
              <a:t>Calidad de servicio</a:t>
            </a:r>
          </a:p>
        </p:txBody>
      </p:sp>
      <p:sp>
        <p:nvSpPr>
          <p:cNvPr id="13315" name="Content Placeholder 2"/>
          <p:cNvSpPr>
            <a:spLocks noGrp="1"/>
          </p:cNvSpPr>
          <p:nvPr>
            <p:ph idx="1"/>
          </p:nvPr>
        </p:nvSpPr>
        <p:spPr>
          <a:xfrm>
            <a:off x="87549" y="798944"/>
            <a:ext cx="3809042" cy="4147129"/>
          </a:xfrm>
        </p:spPr>
        <p:txBody>
          <a:bodyPr/>
          <a:lstStyle/>
          <a:p>
            <a:pPr marL="0" indent="0" rtl="0">
              <a:buNone/>
            </a:pPr>
            <a:r>
              <a:rPr lang="es-419"/>
              <a:t>Las transmisiones de voz y vídeo en vivo requieren mayores expectativas para los servicios que se proporcionan. </a:t>
            </a:r>
          </a:p>
          <a:p>
            <a:pPr marL="0" indent="0" rtl="0">
              <a:buNone/>
            </a:pPr>
            <a:r>
              <a:rPr lang="es-419"/>
              <a:t>¿Alguna vez miró un vídeo en vivo con interrupciones y pausas constantes? Esto sucede cuando existe una mayor demanda de ancho de banda que la que hay disponible y la QoS no está configurada.</a:t>
            </a:r>
          </a:p>
          <a:p>
            <a:pPr rtl="0">
              <a:buFont typeface="Arial" panose="020B0604020202020204" pitchFamily="34" charset="0"/>
              <a:buChar char="•"/>
            </a:pPr>
            <a:r>
              <a:rPr lang="es-419"/>
              <a:t>La calidad de servicio (QoS) es el principal mecanismo que se utiliza para garantizar la entrega confiable de contenido a todos los usuarios. </a:t>
            </a:r>
          </a:p>
          <a:p>
            <a:pPr rtl="0">
              <a:buFont typeface="Arial" panose="020B0604020202020204" pitchFamily="34" charset="0"/>
              <a:buChar char="•"/>
            </a:pPr>
            <a:r>
              <a:rPr lang="es-419"/>
              <a:t>Con la implementación de una política de QoS, el router puede administrar más fácilmente el flujo del tráfico de voz y de datos.</a:t>
            </a:r>
          </a:p>
          <a:p>
            <a:pPr>
              <a:buFont typeface="Wingdings" panose="05000000000000000000" pitchFamily="2" charset="2"/>
              <a:buChar char="Ø"/>
            </a:pPr>
            <a:endParaRPr lang="en-CA" altLang="en-US" dirty="0"/>
          </a:p>
        </p:txBody>
      </p:sp>
      <p:pic>
        <p:nvPicPr>
          <p:cNvPr id="3" name="Picture 2"/>
          <p:cNvPicPr>
            <a:picLocks noChangeAspect="1"/>
          </p:cNvPicPr>
          <p:nvPr/>
        </p:nvPicPr>
        <p:blipFill>
          <a:blip r:embed="rId3"/>
          <a:stretch>
            <a:fillRect/>
          </a:stretch>
        </p:blipFill>
        <p:spPr>
          <a:xfrm>
            <a:off x="3896591" y="798944"/>
            <a:ext cx="5106266" cy="3909372"/>
          </a:xfrm>
          <a:prstGeom prst="rect">
            <a:avLst/>
          </a:prstGeom>
        </p:spPr>
      </p:pic>
    </p:spTree>
    <p:extLst>
      <p:ext uri="{BB962C8B-B14F-4D97-AF65-F5344CB8AC3E}">
        <p14:creationId xmlns:p14="http://schemas.microsoft.com/office/powerpoint/2010/main" val="3182582864"/>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pPr rtl="0"/>
            <a:r>
              <a:rPr lang="es-419" sz="1600"/>
              <a:t>Red confiable</a:t>
            </a:r>
            <a:br>
              <a:rPr lang="en-US" altLang="en-US" dirty="0"/>
            </a:br>
            <a:r>
              <a:rPr lang="es-419"/>
              <a:t>Seguridad de la red</a:t>
            </a:r>
          </a:p>
        </p:txBody>
      </p:sp>
      <p:sp>
        <p:nvSpPr>
          <p:cNvPr id="13315" name="Content Placeholder 2"/>
          <p:cNvSpPr>
            <a:spLocks noGrp="1"/>
          </p:cNvSpPr>
          <p:nvPr>
            <p:ph idx="1"/>
          </p:nvPr>
        </p:nvSpPr>
        <p:spPr>
          <a:xfrm>
            <a:off x="5164667" y="132511"/>
            <a:ext cx="3687122" cy="4595354"/>
          </a:xfrm>
        </p:spPr>
        <p:txBody>
          <a:bodyPr/>
          <a:lstStyle/>
          <a:p>
            <a:pPr marL="0" indent="0" rtl="0">
              <a:buNone/>
            </a:pPr>
            <a:r>
              <a:rPr lang="es-419"/>
              <a:t>Existen dos tipos principales de seguridad de la red que se deben abordar:  </a:t>
            </a:r>
          </a:p>
          <a:p>
            <a:pPr lvl="1" rtl="0">
              <a:buFont typeface="Arial" panose="020B0604020202020204" pitchFamily="34" charset="0"/>
              <a:buChar char="•"/>
            </a:pPr>
            <a:r>
              <a:rPr lang="es-419" sz="1500"/>
              <a:t>Seguridad de la infraestructura de la red</a:t>
            </a:r>
          </a:p>
          <a:p>
            <a:pPr lvl="2" rtl="0">
              <a:buFont typeface="Arial" panose="020B0604020202020204" pitchFamily="34" charset="0"/>
              <a:buChar char="•"/>
            </a:pPr>
            <a:r>
              <a:rPr lang="es-419" sz="1400"/>
              <a:t>Seguridad física de los dispositivos de red</a:t>
            </a:r>
          </a:p>
          <a:p>
            <a:pPr lvl="2" rtl="0">
              <a:buFont typeface="Arial" panose="020B0604020202020204" pitchFamily="34" charset="0"/>
              <a:buChar char="•"/>
            </a:pPr>
            <a:r>
              <a:rPr lang="es-419" sz="1400"/>
              <a:t>Prevenir el acceso no autorizado a los dispositivos</a:t>
            </a:r>
          </a:p>
          <a:p>
            <a:pPr lvl="1" rtl="0">
              <a:buFont typeface="Arial" panose="020B0604020202020204" pitchFamily="34" charset="0"/>
              <a:buChar char="•"/>
            </a:pPr>
            <a:r>
              <a:rPr lang="es-419" sz="1500"/>
              <a:t>Seguridad de la información</a:t>
            </a:r>
          </a:p>
          <a:p>
            <a:pPr lvl="2" rtl="0">
              <a:buFont typeface="Arial" panose="020B0604020202020204" pitchFamily="34" charset="0"/>
              <a:buChar char="•"/>
            </a:pPr>
            <a:r>
              <a:rPr lang="es-419" sz="1400"/>
              <a:t>Protección de la información o de los datos transmitidos a través de la red</a:t>
            </a:r>
          </a:p>
          <a:p>
            <a:pPr marL="0" indent="0" rtl="0">
              <a:buNone/>
            </a:pPr>
            <a:r>
              <a:rPr lang="es-419"/>
              <a:t>Tres objetivos de seguridad de la red:</a:t>
            </a:r>
          </a:p>
          <a:p>
            <a:pPr lvl="1" rtl="0"/>
            <a:r>
              <a:rPr lang="es-419"/>
              <a:t>Confidencialidad: solo los destinatarios deseados pueden leer los datos</a:t>
            </a:r>
          </a:p>
          <a:p>
            <a:pPr lvl="1" rtl="0"/>
            <a:r>
              <a:rPr lang="es-419"/>
              <a:t>Integridad: garantía de que los datos no se alteraron durante la transmisión</a:t>
            </a:r>
          </a:p>
          <a:p>
            <a:pPr lvl="1" rtl="0"/>
            <a:r>
              <a:rPr lang="es-419"/>
              <a:t>Disponibilidad: garantía del acceso confiable y oportuno a los datos por parte de los usuarios autorizados</a:t>
            </a:r>
          </a:p>
          <a:p>
            <a:endParaRPr lang="en-CA" altLang="en-US" dirty="0"/>
          </a:p>
        </p:txBody>
      </p:sp>
      <p:pic>
        <p:nvPicPr>
          <p:cNvPr id="2" name="Picture 1"/>
          <p:cNvPicPr>
            <a:picLocks noChangeAspect="1"/>
          </p:cNvPicPr>
          <p:nvPr/>
        </p:nvPicPr>
        <p:blipFill>
          <a:blip r:embed="rId3"/>
          <a:stretch>
            <a:fillRect/>
          </a:stretch>
        </p:blipFill>
        <p:spPr>
          <a:xfrm>
            <a:off x="87549" y="988631"/>
            <a:ext cx="4975518" cy="3644666"/>
          </a:xfrm>
          <a:prstGeom prst="rect">
            <a:avLst/>
          </a:prstGeom>
        </p:spPr>
      </p:pic>
    </p:spTree>
    <p:extLst>
      <p:ext uri="{BB962C8B-B14F-4D97-AF65-F5344CB8AC3E}">
        <p14:creationId xmlns:p14="http://schemas.microsoft.com/office/powerpoint/2010/main" val="269834663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rtl="0" eaLnBrk="1" hangingPunct="1"/>
            <a:r>
              <a:rPr lang="es-419"/>
              <a:t>Verifique su Conocimiento</a:t>
            </a:r>
          </a:p>
        </p:txBody>
      </p:sp>
      <p:sp>
        <p:nvSpPr>
          <p:cNvPr id="7171" name="Rectangle 34"/>
          <p:cNvSpPr>
            <a:spLocks noGrp="1" noChangeArrowheads="1"/>
          </p:cNvSpPr>
          <p:nvPr>
            <p:ph idx="1"/>
          </p:nvPr>
        </p:nvSpPr>
        <p:spPr>
          <a:xfrm>
            <a:off x="145357" y="965201"/>
            <a:ext cx="8878570" cy="3643747"/>
          </a:xfrm>
        </p:spPr>
        <p:txBody>
          <a:bodyPr/>
          <a:lstStyle/>
          <a:p>
            <a:pPr rtl="0">
              <a:spcBef>
                <a:spcPct val="30000"/>
              </a:spcBef>
              <a:buFont typeface="Arial" panose="020B0604020202020204" pitchFamily="34" charset="0"/>
              <a:buChar char="•"/>
            </a:pPr>
            <a:r>
              <a:rPr lang="es-419"/>
              <a:t>Las actividades de "Verifique su conocimiento" están  diseñadas para permitir que los estudiantes determinen si están entendiendo el contenido y puedan continuar, o si es necesario un repaso personal. </a:t>
            </a:r>
          </a:p>
          <a:p>
            <a:pPr rtl="0">
              <a:spcBef>
                <a:spcPct val="30000"/>
              </a:spcBef>
              <a:buFont typeface="Arial" panose="020B0604020202020204" pitchFamily="34" charset="0"/>
              <a:buChar char="•"/>
            </a:pPr>
            <a:r>
              <a:rPr lang="es-419"/>
              <a:t>Las actividades de "Verifique su Conocimiento" </a:t>
            </a:r>
            <a:r>
              <a:rPr lang="es-419" b="1" i="1"/>
              <a:t>no </a:t>
            </a:r>
            <a:r>
              <a:rPr lang="es-419"/>
              <a:t>afectan las calificaciones de los alumnos.</a:t>
            </a:r>
          </a:p>
          <a:p>
            <a:pPr rtl="0">
              <a:spcBef>
                <a:spcPct val="30000"/>
              </a:spcBef>
              <a:buFont typeface="Arial" panose="020B0604020202020204" pitchFamily="34" charset="0"/>
              <a:buChar char="•"/>
            </a:pPr>
            <a:r>
              <a:rPr lang="es-419"/>
              <a:t>No hay diapositivas separadas para estas actividades en el PPT. Se enumeran en el área de notas de la diapositiva que aparece antes de estas actividades.</a:t>
            </a:r>
          </a:p>
          <a:p>
            <a:pPr marL="0" indent="0" eaLnBrk="1" hangingPunct="1">
              <a:spcBef>
                <a:spcPct val="30000"/>
              </a:spcBef>
              <a:buNone/>
            </a:pPr>
            <a:endParaRPr lang="en-US" dirty="0"/>
          </a:p>
          <a:p>
            <a:pPr eaLnBrk="1" hangingPunct="1">
              <a:spcBef>
                <a:spcPct val="30000"/>
              </a:spcBef>
            </a:pPr>
            <a:endParaRPr lang="en-US" dirty="0"/>
          </a:p>
        </p:txBody>
      </p:sp>
    </p:spTree>
    <p:custDataLst>
      <p:tags r:id="rId1"/>
    </p:custDataLst>
    <p:extLst>
      <p:ext uri="{BB962C8B-B14F-4D97-AF65-F5344CB8AC3E}">
        <p14:creationId xmlns:p14="http://schemas.microsoft.com/office/powerpoint/2010/main" val="1533357529"/>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es-419" sz="4000">
                <a:solidFill>
                  <a:schemeClr val="accent5">
                    <a:lumMod val="40000"/>
                    <a:lumOff val="60000"/>
                  </a:schemeClr>
                </a:solidFill>
              </a:rPr>
              <a:t>1.7 Tendencias de red</a:t>
            </a:r>
          </a:p>
        </p:txBody>
      </p:sp>
    </p:spTree>
    <p:custDataLst>
      <p:tags r:id="rId1"/>
    </p:custDataLst>
    <p:extLst>
      <p:ext uri="{BB962C8B-B14F-4D97-AF65-F5344CB8AC3E}">
        <p14:creationId xmlns:p14="http://schemas.microsoft.com/office/powerpoint/2010/main" val="4015053183"/>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pPr rtl="0"/>
            <a:r>
              <a:rPr lang="es-419" sz="1600"/>
              <a:t>Tendencias de red</a:t>
            </a:r>
            <a:br>
              <a:rPr lang="en-US" altLang="en-US" dirty="0"/>
            </a:br>
            <a:r>
              <a:rPr lang="es-419"/>
              <a:t>Tendencias recientes</a:t>
            </a:r>
          </a:p>
        </p:txBody>
      </p:sp>
      <p:sp>
        <p:nvSpPr>
          <p:cNvPr id="13315" name="Content Placeholder 2"/>
          <p:cNvSpPr>
            <a:spLocks noGrp="1"/>
          </p:cNvSpPr>
          <p:nvPr>
            <p:ph idx="1"/>
          </p:nvPr>
        </p:nvSpPr>
        <p:spPr>
          <a:xfrm>
            <a:off x="5322019" y="555812"/>
            <a:ext cx="3529770" cy="3810000"/>
          </a:xfrm>
        </p:spPr>
        <p:txBody>
          <a:bodyPr/>
          <a:lstStyle/>
          <a:p>
            <a:endParaRPr lang="en-CA" altLang="en-US" dirty="0"/>
          </a:p>
          <a:p>
            <a:pPr marL="0" indent="0" rtl="0">
              <a:buNone/>
            </a:pPr>
            <a:r>
              <a:rPr lang="es-419"/>
              <a:t>La función de la red se debe ajustar y transformar continuamente para poder mantenerse al día con las nuevas tecnologías y los nuevos dispositivos para usuarios finales, ya que se lanzan al mercado de manera constante. </a:t>
            </a:r>
          </a:p>
          <a:p>
            <a:pPr marL="0" indent="0" rtl="0">
              <a:buNone/>
            </a:pPr>
            <a:r>
              <a:rPr lang="es-419"/>
              <a:t>Muchas nuevas tendencias de red que afectarán a organizaciones y consumidores:</a:t>
            </a:r>
          </a:p>
          <a:p>
            <a:pPr lvl="1" rtl="0">
              <a:buFont typeface="Arial" panose="020B0604020202020204" pitchFamily="34" charset="0"/>
              <a:buChar char="•"/>
            </a:pPr>
            <a:r>
              <a:rPr lang="es-419"/>
              <a:t>Traiga su propio dispositivo (BYOD)</a:t>
            </a:r>
          </a:p>
          <a:p>
            <a:pPr lvl="1" rtl="0">
              <a:buFont typeface="Arial" panose="020B0604020202020204" pitchFamily="34" charset="0"/>
              <a:buChar char="•"/>
            </a:pPr>
            <a:r>
              <a:rPr lang="es-419"/>
              <a:t>Colaboración en línea</a:t>
            </a:r>
          </a:p>
          <a:p>
            <a:pPr lvl="1" rtl="0">
              <a:buFont typeface="Arial" panose="020B0604020202020204" pitchFamily="34" charset="0"/>
              <a:buChar char="•"/>
            </a:pPr>
            <a:r>
              <a:rPr lang="es-419"/>
              <a:t>Comunicaciones de video</a:t>
            </a:r>
          </a:p>
          <a:p>
            <a:pPr lvl="1" rtl="0">
              <a:buFont typeface="Arial" panose="020B0604020202020204" pitchFamily="34" charset="0"/>
              <a:buChar char="•"/>
            </a:pPr>
            <a:r>
              <a:rPr lang="es-419"/>
              <a:t>Computación en la nube</a:t>
            </a:r>
          </a:p>
          <a:p>
            <a:endParaRPr lang="en-CA" altLang="en-US" dirty="0"/>
          </a:p>
          <a:p>
            <a:endParaRPr lang="en-CA" altLang="en-US" dirty="0"/>
          </a:p>
        </p:txBody>
      </p:sp>
      <p:pic>
        <p:nvPicPr>
          <p:cNvPr id="3" name="Picture 2"/>
          <p:cNvPicPr>
            <a:picLocks noChangeAspect="1"/>
          </p:cNvPicPr>
          <p:nvPr/>
        </p:nvPicPr>
        <p:blipFill>
          <a:blip r:embed="rId3"/>
          <a:stretch>
            <a:fillRect/>
          </a:stretch>
        </p:blipFill>
        <p:spPr>
          <a:xfrm>
            <a:off x="87549" y="798944"/>
            <a:ext cx="5172075" cy="3724275"/>
          </a:xfrm>
          <a:prstGeom prst="rect">
            <a:avLst/>
          </a:prstGeom>
        </p:spPr>
      </p:pic>
    </p:spTree>
    <p:extLst>
      <p:ext uri="{BB962C8B-B14F-4D97-AF65-F5344CB8AC3E}">
        <p14:creationId xmlns:p14="http://schemas.microsoft.com/office/powerpoint/2010/main" val="587437588"/>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234470" cy="757551"/>
          </a:xfrm>
        </p:spPr>
        <p:txBody>
          <a:bodyPr/>
          <a:lstStyle/>
          <a:p>
            <a:pPr rtl="0"/>
            <a:r>
              <a:rPr lang="es-419" sz="1600"/>
              <a:t>Tendencias de red</a:t>
            </a:r>
            <a:br>
              <a:rPr lang="en-US" altLang="en-US" dirty="0"/>
            </a:br>
            <a:r>
              <a:rPr lang="es-419"/>
              <a:t>Trae tu propio dispositivo</a:t>
            </a:r>
          </a:p>
        </p:txBody>
      </p:sp>
      <p:sp>
        <p:nvSpPr>
          <p:cNvPr id="13315" name="Content Placeholder 2"/>
          <p:cNvSpPr>
            <a:spLocks noGrp="1"/>
          </p:cNvSpPr>
          <p:nvPr>
            <p:ph idx="1"/>
          </p:nvPr>
        </p:nvSpPr>
        <p:spPr>
          <a:xfrm>
            <a:off x="5322019" y="274320"/>
            <a:ext cx="3529770" cy="4315609"/>
          </a:xfrm>
        </p:spPr>
        <p:txBody>
          <a:bodyPr/>
          <a:lstStyle/>
          <a:p>
            <a:pPr marL="0" indent="0" rtl="0">
              <a:buNone/>
            </a:pPr>
            <a:r>
              <a:rPr lang="es-419"/>
              <a:t>Trae tu propio dispositivo (BYOD) permite a los usuarios usar sus propios dispositivos, dándoles más oportunidades y una mayor flexibilidad. </a:t>
            </a:r>
          </a:p>
          <a:p>
            <a:pPr marL="0" indent="0" rtl="0">
              <a:buNone/>
            </a:pPr>
            <a:r>
              <a:rPr lang="es-419"/>
              <a:t>BYOD permite a los usuarios finales tener la libertad de utilizar herramientas personales para comunicarse y acceder a información mediante los siguientes dispositivos:</a:t>
            </a:r>
          </a:p>
          <a:p>
            <a:pPr lvl="1" rtl="0"/>
            <a:r>
              <a:rPr lang="es-419"/>
              <a:t>Computadoras portátiles</a:t>
            </a:r>
          </a:p>
          <a:p>
            <a:pPr lvl="1" rtl="0"/>
            <a:r>
              <a:rPr lang="es-419"/>
              <a:t>Netbooks</a:t>
            </a:r>
          </a:p>
          <a:p>
            <a:pPr lvl="1" rtl="0"/>
            <a:r>
              <a:rPr lang="es-419"/>
              <a:t>Tablets</a:t>
            </a:r>
          </a:p>
          <a:p>
            <a:pPr lvl="1" rtl="0"/>
            <a:r>
              <a:rPr lang="es-419"/>
              <a:t>Smartphones</a:t>
            </a:r>
          </a:p>
          <a:p>
            <a:pPr lvl="1" rtl="0"/>
            <a:r>
              <a:rPr lang="es-419"/>
              <a:t>Lectores de libros electrónicos</a:t>
            </a:r>
          </a:p>
          <a:p>
            <a:pPr marL="0" indent="0" rtl="0">
              <a:buNone/>
            </a:pPr>
            <a:r>
              <a:rPr lang="es-419"/>
              <a:t>BYOD significa que se puede usar cualquier dispositivo, de cualquier persona, en cualquier lugar.</a:t>
            </a:r>
          </a:p>
        </p:txBody>
      </p:sp>
      <p:pic>
        <p:nvPicPr>
          <p:cNvPr id="2" name="Picture 1"/>
          <p:cNvPicPr>
            <a:picLocks noChangeAspect="1"/>
          </p:cNvPicPr>
          <p:nvPr/>
        </p:nvPicPr>
        <p:blipFill>
          <a:blip r:embed="rId3"/>
          <a:stretch>
            <a:fillRect/>
          </a:stretch>
        </p:blipFill>
        <p:spPr>
          <a:xfrm>
            <a:off x="207094" y="894229"/>
            <a:ext cx="5114925" cy="3695700"/>
          </a:xfrm>
          <a:prstGeom prst="rect">
            <a:avLst/>
          </a:prstGeom>
        </p:spPr>
      </p:pic>
    </p:spTree>
    <p:extLst>
      <p:ext uri="{BB962C8B-B14F-4D97-AF65-F5344CB8AC3E}">
        <p14:creationId xmlns:p14="http://schemas.microsoft.com/office/powerpoint/2010/main" val="3305950304"/>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617313" cy="757551"/>
          </a:xfrm>
        </p:spPr>
        <p:txBody>
          <a:bodyPr/>
          <a:lstStyle/>
          <a:p>
            <a:pPr rtl="0"/>
            <a:r>
              <a:rPr lang="es-419" sz="1600"/>
              <a:t>Tendencias de red</a:t>
            </a:r>
            <a:br>
              <a:rPr lang="en-US" altLang="en-US" dirty="0"/>
            </a:br>
            <a:r>
              <a:rPr lang="es-419"/>
              <a:t>Colaboración en línea</a:t>
            </a:r>
          </a:p>
        </p:txBody>
      </p:sp>
      <p:sp>
        <p:nvSpPr>
          <p:cNvPr id="13315" name="Content Placeholder 2"/>
          <p:cNvSpPr>
            <a:spLocks noGrp="1"/>
          </p:cNvSpPr>
          <p:nvPr>
            <p:ph idx="1"/>
          </p:nvPr>
        </p:nvSpPr>
        <p:spPr>
          <a:xfrm>
            <a:off x="5357877" y="684643"/>
            <a:ext cx="3529770" cy="3754495"/>
          </a:xfrm>
        </p:spPr>
        <p:txBody>
          <a:bodyPr/>
          <a:lstStyle/>
          <a:p>
            <a:pPr rtl="0"/>
            <a:r>
              <a:rPr lang="es-419"/>
              <a:t>Colaborar y trabajar con otros a través de la red en proyectos conjuntos.</a:t>
            </a:r>
          </a:p>
          <a:p>
            <a:pPr rtl="0"/>
            <a:r>
              <a:rPr lang="es-419"/>
              <a:t>Las herramientas de colaboración, incluido Cisco WebEx (que se muestra en la figura), brindan a los usuarios una forma de conectarse e interactuar instantáneamente.</a:t>
            </a:r>
          </a:p>
          <a:p>
            <a:pPr rtl="0"/>
            <a:r>
              <a:rPr lang="es-419"/>
              <a:t>La colaboración es una prioridad muy alta para las empresas y en la educación.</a:t>
            </a:r>
          </a:p>
          <a:p>
            <a:pPr rtl="0"/>
            <a:r>
              <a:rPr lang="es-419"/>
              <a:t>Cisco Webex Teams es una herramienta de colaboración multifuncional.</a:t>
            </a:r>
          </a:p>
          <a:p>
            <a:pPr lvl="1" rtl="0">
              <a:buFont typeface="Arial" panose="020B0604020202020204" pitchFamily="34" charset="0"/>
              <a:buChar char="•"/>
            </a:pPr>
            <a:r>
              <a:rPr lang="es-419"/>
              <a:t>Enviar mensajes instantáneos </a:t>
            </a:r>
          </a:p>
          <a:p>
            <a:pPr lvl="1" rtl="0">
              <a:buFont typeface="Arial" panose="020B0604020202020204" pitchFamily="34" charset="0"/>
              <a:buChar char="•"/>
            </a:pPr>
            <a:r>
              <a:rPr lang="es-419"/>
              <a:t>Publicar imágenes</a:t>
            </a:r>
          </a:p>
          <a:p>
            <a:pPr lvl="1" rtl="0">
              <a:buFont typeface="Arial" panose="020B0604020202020204" pitchFamily="34" charset="0"/>
              <a:buChar char="•"/>
            </a:pPr>
            <a:r>
              <a:rPr lang="es-419"/>
              <a:t>Publicar vídeos y enlaces</a:t>
            </a:r>
          </a:p>
          <a:p>
            <a:endParaRPr lang="en-CA" altLang="en-US" dirty="0"/>
          </a:p>
        </p:txBody>
      </p:sp>
      <p:pic>
        <p:nvPicPr>
          <p:cNvPr id="2" name="Picture 1"/>
          <p:cNvPicPr>
            <a:picLocks noChangeAspect="1"/>
          </p:cNvPicPr>
          <p:nvPr/>
        </p:nvPicPr>
        <p:blipFill>
          <a:blip r:embed="rId3"/>
          <a:stretch>
            <a:fillRect/>
          </a:stretch>
        </p:blipFill>
        <p:spPr>
          <a:xfrm>
            <a:off x="274622" y="1202201"/>
            <a:ext cx="4835762" cy="2719377"/>
          </a:xfrm>
          <a:prstGeom prst="rect">
            <a:avLst/>
          </a:prstGeom>
        </p:spPr>
      </p:pic>
    </p:spTree>
    <p:extLst>
      <p:ext uri="{BB962C8B-B14F-4D97-AF65-F5344CB8AC3E}">
        <p14:creationId xmlns:p14="http://schemas.microsoft.com/office/powerpoint/2010/main" val="4076195484"/>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pPr rtl="0"/>
            <a:r>
              <a:rPr lang="es-419" sz="1600"/>
              <a:t>Tendencias de red</a:t>
            </a:r>
            <a:br>
              <a:rPr lang="en-US" altLang="en-US" dirty="0"/>
            </a:br>
            <a:r>
              <a:rPr lang="es-419"/>
              <a:t>Comunicación por video</a:t>
            </a:r>
          </a:p>
        </p:txBody>
      </p:sp>
      <p:sp>
        <p:nvSpPr>
          <p:cNvPr id="13315" name="Content Placeholder 2"/>
          <p:cNvSpPr>
            <a:spLocks noGrp="1"/>
          </p:cNvSpPr>
          <p:nvPr>
            <p:ph idx="1"/>
          </p:nvPr>
        </p:nvSpPr>
        <p:spPr>
          <a:xfrm>
            <a:off x="313268" y="802758"/>
            <a:ext cx="7929584" cy="2482309"/>
          </a:xfrm>
        </p:spPr>
        <p:txBody>
          <a:bodyPr/>
          <a:lstStyle/>
          <a:p>
            <a:pPr rtl="0">
              <a:buFont typeface="Arial" panose="020B0604020202020204" pitchFamily="34" charset="0"/>
              <a:buChar char="•"/>
            </a:pPr>
            <a:r>
              <a:rPr lang="es-419" sz="1800"/>
              <a:t>Las videollamadas se realizan a cualquier persona, independientemente de dónde se encuentren.</a:t>
            </a:r>
          </a:p>
          <a:p>
            <a:pPr rtl="0">
              <a:buFont typeface="Arial" panose="020B0604020202020204" pitchFamily="34" charset="0"/>
              <a:buChar char="•"/>
            </a:pPr>
            <a:r>
              <a:rPr lang="es-419" sz="1800"/>
              <a:t>La videoconferencia es una herramienta poderosa para comunicarse con otros.</a:t>
            </a:r>
          </a:p>
          <a:p>
            <a:pPr rtl="0">
              <a:buFont typeface="Arial" panose="020B0604020202020204" pitchFamily="34" charset="0"/>
              <a:buChar char="•"/>
            </a:pPr>
            <a:r>
              <a:rPr lang="es-419" sz="1800"/>
              <a:t>El vídeo se está convirtiendo en un requisito crítico para una colaboración eficaz.</a:t>
            </a:r>
          </a:p>
          <a:p>
            <a:pPr rtl="0">
              <a:buFont typeface="Arial" panose="020B0604020202020204" pitchFamily="34" charset="0"/>
              <a:buChar char="•"/>
            </a:pPr>
            <a:r>
              <a:rPr lang="es-419" sz="1800"/>
              <a:t>Los poderes de Cisco TelePresence son una forma de trabajar donde todos, en todas partes</a:t>
            </a:r>
            <a:r>
              <a:rPr lang="es-419"/>
              <a:t>. </a:t>
            </a:r>
            <a:r>
              <a:rPr lang="es-419" sz="1800"/>
              <a:t> </a:t>
            </a:r>
          </a:p>
          <a:p>
            <a:pPr marL="0" indent="0">
              <a:buNone/>
            </a:pPr>
            <a:endParaRPr lang="en-CA" altLang="en-US" dirty="0"/>
          </a:p>
        </p:txBody>
      </p:sp>
    </p:spTree>
    <p:extLst>
      <p:ext uri="{BB962C8B-B14F-4D97-AF65-F5344CB8AC3E}">
        <p14:creationId xmlns:p14="http://schemas.microsoft.com/office/powerpoint/2010/main" val="2197293219"/>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056451" cy="757551"/>
          </a:xfrm>
        </p:spPr>
        <p:txBody>
          <a:bodyPr/>
          <a:lstStyle/>
          <a:p>
            <a:pPr rtl="0"/>
            <a:br>
              <a:rPr lang="en-US" altLang="en-US" dirty="0"/>
            </a:br>
            <a:r>
              <a:rPr lang="es-419"/>
              <a:t>Vídeo de Tendencias de Red — Cisco WebEx para Reuniones</a:t>
            </a:r>
          </a:p>
        </p:txBody>
      </p:sp>
      <p:pic>
        <p:nvPicPr>
          <p:cNvPr id="7" name="Content Placeholder 6"/>
          <p:cNvPicPr>
            <a:picLocks noGrp="1" noChangeAspect="1"/>
          </p:cNvPicPr>
          <p:nvPr>
            <p:ph idx="1"/>
          </p:nvPr>
        </p:nvPicPr>
        <p:blipFill>
          <a:blip r:embed="rId3"/>
          <a:stretch>
            <a:fillRect/>
          </a:stretch>
        </p:blipFill>
        <p:spPr>
          <a:xfrm>
            <a:off x="1210079" y="798944"/>
            <a:ext cx="6811390" cy="3865030"/>
          </a:xfrm>
          <a:prstGeom prst="rect">
            <a:avLst/>
          </a:prstGeom>
        </p:spPr>
      </p:pic>
    </p:spTree>
    <p:extLst>
      <p:ext uri="{BB962C8B-B14F-4D97-AF65-F5344CB8AC3E}">
        <p14:creationId xmlns:p14="http://schemas.microsoft.com/office/powerpoint/2010/main" val="2402435713"/>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082966" cy="990238"/>
          </a:xfrm>
        </p:spPr>
        <p:txBody>
          <a:bodyPr/>
          <a:lstStyle/>
          <a:p>
            <a:pPr rtl="0"/>
            <a:r>
              <a:rPr lang="es-419" sz="1600"/>
              <a:t>Tendencias de red</a:t>
            </a:r>
            <a:br>
              <a:rPr lang="en-US" altLang="en-US" dirty="0"/>
            </a:br>
            <a:r>
              <a:rPr lang="es-419"/>
              <a:t>Computación en la nube</a:t>
            </a:r>
          </a:p>
        </p:txBody>
      </p:sp>
      <p:sp>
        <p:nvSpPr>
          <p:cNvPr id="13315" name="Content Placeholder 2"/>
          <p:cNvSpPr>
            <a:spLocks noGrp="1"/>
          </p:cNvSpPr>
          <p:nvPr>
            <p:ph idx="1"/>
          </p:nvPr>
        </p:nvSpPr>
        <p:spPr>
          <a:xfrm>
            <a:off x="87549" y="1031631"/>
            <a:ext cx="8861997" cy="3224328"/>
          </a:xfrm>
        </p:spPr>
        <p:txBody>
          <a:bodyPr/>
          <a:lstStyle/>
          <a:p>
            <a:pPr marL="0" indent="0" rtl="0">
              <a:buNone/>
            </a:pPr>
            <a:r>
              <a:rPr lang="es-419"/>
              <a:t>La computación en la nube nos permite almacenar archivos personales o respaldar nuestros datos en servidores a través de Internet. </a:t>
            </a:r>
          </a:p>
          <a:p>
            <a:pPr lvl="1" rtl="0"/>
            <a:r>
              <a:rPr lang="es-419"/>
              <a:t>También se puede acceder a las aplicaciones mediante la nube.</a:t>
            </a:r>
          </a:p>
          <a:p>
            <a:pPr lvl="1" rtl="0"/>
            <a:r>
              <a:rPr lang="es-419"/>
              <a:t>Permite a las empresas entregar a cualquier dispositivo en cualquier parte del mundo.</a:t>
            </a:r>
          </a:p>
          <a:p>
            <a:pPr marL="0" indent="0">
              <a:buNone/>
            </a:pPr>
            <a:endParaRPr lang="en-CA" altLang="en-US" dirty="0"/>
          </a:p>
          <a:p>
            <a:pPr marL="0" indent="0" rtl="0">
              <a:buNone/>
            </a:pPr>
            <a:r>
              <a:rPr lang="es-419"/>
              <a:t>La computación en la nube es posible gracias a los centros de datos. </a:t>
            </a:r>
          </a:p>
          <a:p>
            <a:pPr lvl="1" rtl="0"/>
            <a:r>
              <a:rPr lang="es-419"/>
              <a:t>Las empresas más pequeñas que no pueden costear sus propios centros de datos, arriendan servicios de servidores y almacenamiento de organizaciones con centro de datos más grandes en la nube.</a:t>
            </a:r>
          </a:p>
          <a:p>
            <a:pPr marL="0" indent="0">
              <a:buNone/>
            </a:pPr>
            <a:endParaRPr lang="en-CA" altLang="en-US" dirty="0"/>
          </a:p>
        </p:txBody>
      </p:sp>
    </p:spTree>
    <p:extLst>
      <p:ext uri="{BB962C8B-B14F-4D97-AF65-F5344CB8AC3E}">
        <p14:creationId xmlns:p14="http://schemas.microsoft.com/office/powerpoint/2010/main" val="741150266"/>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753023" cy="1032033"/>
          </a:xfrm>
        </p:spPr>
        <p:txBody>
          <a:bodyPr/>
          <a:lstStyle/>
          <a:p>
            <a:pPr rtl="0"/>
            <a:r>
              <a:rPr lang="es-419" sz="1600"/>
              <a:t>Tendencias de red</a:t>
            </a:r>
            <a:br>
              <a:rPr lang="en-US" altLang="en-US" dirty="0"/>
            </a:br>
            <a:r>
              <a:rPr lang="es-419"/>
              <a:t>Computación en la nube (Cont.)</a:t>
            </a:r>
          </a:p>
        </p:txBody>
      </p:sp>
      <p:sp>
        <p:nvSpPr>
          <p:cNvPr id="13315" name="Content Placeholder 2"/>
          <p:cNvSpPr>
            <a:spLocks noGrp="1"/>
          </p:cNvSpPr>
          <p:nvPr>
            <p:ph idx="1"/>
          </p:nvPr>
        </p:nvSpPr>
        <p:spPr>
          <a:xfrm>
            <a:off x="152400" y="1073425"/>
            <a:ext cx="8850813" cy="3616339"/>
          </a:xfrm>
        </p:spPr>
        <p:txBody>
          <a:bodyPr/>
          <a:lstStyle/>
          <a:p>
            <a:pPr marL="0" indent="0" rtl="0">
              <a:buNone/>
            </a:pPr>
            <a:r>
              <a:rPr lang="es-419"/>
              <a:t>Cuatro tipos de nubes:</a:t>
            </a:r>
          </a:p>
          <a:p>
            <a:pPr lvl="1" rtl="0">
              <a:buFont typeface="Arial" panose="020B0604020202020204" pitchFamily="34" charset="0"/>
              <a:buChar char="•"/>
            </a:pPr>
            <a:r>
              <a:rPr lang="es-419" sz="1600"/>
              <a:t>Nubes públicas</a:t>
            </a:r>
          </a:p>
          <a:p>
            <a:pPr lvl="2" rtl="0">
              <a:buFont typeface="Arial" panose="020B0604020202020204" pitchFamily="34" charset="0"/>
              <a:buChar char="•"/>
            </a:pPr>
            <a:r>
              <a:rPr lang="es-419" sz="1600"/>
              <a:t>Disponible para el público en general a través de un modelo de pago por uso o de forma gratuita.</a:t>
            </a:r>
          </a:p>
          <a:p>
            <a:pPr lvl="1" rtl="0">
              <a:buFont typeface="Arial" panose="020B0604020202020204" pitchFamily="34" charset="0"/>
              <a:buChar char="•"/>
            </a:pPr>
            <a:r>
              <a:rPr lang="es-419" sz="1600"/>
              <a:t>Nubes privadas</a:t>
            </a:r>
          </a:p>
          <a:p>
            <a:pPr lvl="2" rtl="0">
              <a:buFont typeface="Arial" panose="020B0604020202020204" pitchFamily="34" charset="0"/>
              <a:buChar char="•"/>
            </a:pPr>
            <a:r>
              <a:rPr lang="es-419" sz="1600"/>
              <a:t>Destinado a una organización o entidad específica como el gobierno.</a:t>
            </a:r>
          </a:p>
          <a:p>
            <a:pPr lvl="1" rtl="0">
              <a:buFont typeface="Arial" panose="020B0604020202020204" pitchFamily="34" charset="0"/>
              <a:buChar char="•"/>
            </a:pPr>
            <a:r>
              <a:rPr lang="es-419" sz="1600"/>
              <a:t>Nubes híbridas</a:t>
            </a:r>
          </a:p>
          <a:p>
            <a:pPr lvl="2" rtl="0">
              <a:buFont typeface="Arial" panose="020B0604020202020204" pitchFamily="34" charset="0"/>
              <a:buChar char="•"/>
            </a:pPr>
            <a:r>
              <a:rPr lang="es-419" sz="1600"/>
              <a:t>Están compuestas por dos o más tipos de nubes; por ejemplo, mitad personalizada y mitad pública. </a:t>
            </a:r>
          </a:p>
          <a:p>
            <a:pPr lvl="2" rtl="0">
              <a:buFont typeface="Arial" panose="020B0604020202020204" pitchFamily="34" charset="0"/>
              <a:buChar char="•"/>
            </a:pPr>
            <a:r>
              <a:rPr lang="es-419" sz="1600"/>
              <a:t>Cada parte sigue siendo un objeto distinto, pero ambas están conectadas con la misma arquitectura.</a:t>
            </a:r>
          </a:p>
          <a:p>
            <a:pPr lvl="1" rtl="0">
              <a:buFont typeface="Arial" panose="020B0604020202020204" pitchFamily="34" charset="0"/>
              <a:buChar char="•"/>
            </a:pPr>
            <a:r>
              <a:rPr lang="es-419" sz="1600"/>
              <a:t>Nubes personalizadas</a:t>
            </a:r>
          </a:p>
          <a:p>
            <a:pPr lvl="2" rtl="0">
              <a:buFont typeface="Arial" panose="020B0604020202020204" pitchFamily="34" charset="0"/>
              <a:buChar char="•"/>
            </a:pPr>
            <a:r>
              <a:rPr lang="es-419" sz="1600"/>
              <a:t>Creado para satisfacer las necesidades de una industria específica, como la atención médica o los medios de comunicación. </a:t>
            </a:r>
          </a:p>
          <a:p>
            <a:pPr lvl="2" rtl="0">
              <a:buFont typeface="Arial" panose="020B0604020202020204" pitchFamily="34" charset="0"/>
              <a:buChar char="•"/>
            </a:pPr>
            <a:r>
              <a:rPr lang="es-419" sz="1600"/>
              <a:t>Puede ser privado o público.</a:t>
            </a:r>
          </a:p>
          <a:p>
            <a:pPr marL="261937" lvl="2" indent="0">
              <a:buNone/>
            </a:pPr>
            <a:endParaRPr lang="en-CA" altLang="en-US" dirty="0"/>
          </a:p>
          <a:p>
            <a:pPr lvl="1"/>
            <a:endParaRPr lang="en-CA" altLang="en-US" dirty="0"/>
          </a:p>
          <a:p>
            <a:pPr lvl="1"/>
            <a:endParaRPr lang="en-CA" altLang="en-US" dirty="0"/>
          </a:p>
        </p:txBody>
      </p:sp>
    </p:spTree>
    <p:extLst>
      <p:ext uri="{BB962C8B-B14F-4D97-AF65-F5344CB8AC3E}">
        <p14:creationId xmlns:p14="http://schemas.microsoft.com/office/powerpoint/2010/main" val="2020466046"/>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pPr rtl="0"/>
            <a:r>
              <a:rPr lang="es-419" sz="1600"/>
              <a:t>Tendencias de red</a:t>
            </a:r>
            <a:br>
              <a:rPr lang="en-US" altLang="en-US" dirty="0"/>
            </a:br>
            <a:r>
              <a:rPr lang="es-419"/>
              <a:t>Tendencias tecnológicas en el hogar</a:t>
            </a:r>
          </a:p>
        </p:txBody>
      </p:sp>
      <p:sp>
        <p:nvSpPr>
          <p:cNvPr id="13315" name="Content Placeholder 2"/>
          <p:cNvSpPr>
            <a:spLocks noGrp="1"/>
          </p:cNvSpPr>
          <p:nvPr>
            <p:ph idx="1"/>
          </p:nvPr>
        </p:nvSpPr>
        <p:spPr>
          <a:xfrm>
            <a:off x="4986866" y="798944"/>
            <a:ext cx="3720351" cy="3240267"/>
          </a:xfrm>
        </p:spPr>
        <p:txBody>
          <a:bodyPr/>
          <a:lstStyle/>
          <a:p>
            <a:pPr lvl="1" rtl="0">
              <a:buFont typeface="Arial" panose="020B0604020202020204" pitchFamily="34" charset="0"/>
              <a:buChar char="•"/>
            </a:pPr>
            <a:r>
              <a:rPr lang="es-419" sz="1600"/>
              <a:t>La tecnología del hogar inteligente es una tendencia en alza que permite que la tecnología se integre a los dispositivos que se utilizan a diario, lo que permite que se interconecten con otros dispositivos.</a:t>
            </a:r>
          </a:p>
          <a:p>
            <a:pPr lvl="1" rtl="0">
              <a:buFont typeface="Arial" panose="020B0604020202020204" pitchFamily="34" charset="0"/>
              <a:buChar char="•"/>
            </a:pPr>
            <a:r>
              <a:rPr lang="es-419" sz="1600"/>
              <a:t>Los hornos podrían reconocer cuándo cocinar una comida para usted mediante la comunicación con su calendario para saber la hora en la que tiene programado regresar a casa.</a:t>
            </a:r>
          </a:p>
          <a:p>
            <a:pPr lvl="1" rtl="0">
              <a:buFont typeface="Arial" panose="020B0604020202020204" pitchFamily="34" charset="0"/>
              <a:buChar char="•"/>
            </a:pPr>
            <a:r>
              <a:rPr lang="es-419" sz="1600"/>
              <a:t>La tecnología de hogar inteligente se está desarrollando actualmente para todas las habitaciones dentro de una casa.</a:t>
            </a:r>
          </a:p>
          <a:p>
            <a:pPr lvl="1"/>
            <a:endParaRPr lang="en-CA" altLang="en-US" dirty="0"/>
          </a:p>
          <a:p>
            <a:pPr lvl="1"/>
            <a:endParaRPr lang="en-CA" altLang="en-US" dirty="0"/>
          </a:p>
        </p:txBody>
      </p:sp>
      <p:pic>
        <p:nvPicPr>
          <p:cNvPr id="2" name="Picture 1"/>
          <p:cNvPicPr>
            <a:picLocks noChangeAspect="1"/>
          </p:cNvPicPr>
          <p:nvPr/>
        </p:nvPicPr>
        <p:blipFill>
          <a:blip r:embed="rId3"/>
          <a:stretch>
            <a:fillRect/>
          </a:stretch>
        </p:blipFill>
        <p:spPr>
          <a:xfrm>
            <a:off x="87549" y="798945"/>
            <a:ext cx="4796178" cy="3852094"/>
          </a:xfrm>
          <a:prstGeom prst="rect">
            <a:avLst/>
          </a:prstGeom>
        </p:spPr>
      </p:pic>
    </p:spTree>
    <p:extLst>
      <p:ext uri="{BB962C8B-B14F-4D97-AF65-F5344CB8AC3E}">
        <p14:creationId xmlns:p14="http://schemas.microsoft.com/office/powerpoint/2010/main" val="4155330622"/>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9144000" cy="757551"/>
          </a:xfrm>
        </p:spPr>
        <p:txBody>
          <a:bodyPr/>
          <a:lstStyle/>
          <a:p>
            <a:pPr rtl="0"/>
            <a:r>
              <a:rPr lang="es-419" sz="1600"/>
              <a:t>Tendencias de red</a:t>
            </a:r>
            <a:br>
              <a:rPr lang="en-US" altLang="en-US" dirty="0"/>
            </a:br>
            <a:r>
              <a:rPr lang="es-419"/>
              <a:t>Redes de línea eléctrica</a:t>
            </a:r>
          </a:p>
        </p:txBody>
      </p:sp>
      <p:sp>
        <p:nvSpPr>
          <p:cNvPr id="13315" name="Content Placeholder 2"/>
          <p:cNvSpPr>
            <a:spLocks noGrp="1"/>
          </p:cNvSpPr>
          <p:nvPr>
            <p:ph idx="1"/>
          </p:nvPr>
        </p:nvSpPr>
        <p:spPr>
          <a:xfrm>
            <a:off x="5442012" y="130779"/>
            <a:ext cx="3307538" cy="3524481"/>
          </a:xfrm>
        </p:spPr>
        <p:txBody>
          <a:bodyPr/>
          <a:lstStyle/>
          <a:p>
            <a:pPr lvl="1" rtl="0"/>
            <a:r>
              <a:rPr lang="es-419" sz="1600"/>
              <a:t>Las redes por línea eléctrica pueden permitir que los dispositivos se conecten a una red LAN donde los cables de la red de datos o las comunicaciones inalámbricas no son una opción viable.</a:t>
            </a:r>
          </a:p>
          <a:p>
            <a:pPr lvl="1" rtl="0"/>
            <a:r>
              <a:rPr lang="es-419" sz="1600"/>
              <a:t>Con un adaptador estándar de línea eléctrica, los dispositivos pueden conectarse a la red LAN donde haya un tomacorriente mediante el envío de datos en determinadas frecuencias.</a:t>
            </a:r>
          </a:p>
          <a:p>
            <a:pPr lvl="1" rtl="0"/>
            <a:r>
              <a:rPr lang="es-419" sz="1600"/>
              <a:t>La red Powerline es especialmente útil cuando los puntos de acceso inalámbrico no pueden llegar a todos los dispositivos en el hogar.</a:t>
            </a:r>
          </a:p>
        </p:txBody>
      </p:sp>
      <p:pic>
        <p:nvPicPr>
          <p:cNvPr id="2" name="Picture 1"/>
          <p:cNvPicPr>
            <a:picLocks noChangeAspect="1"/>
          </p:cNvPicPr>
          <p:nvPr/>
        </p:nvPicPr>
        <p:blipFill>
          <a:blip r:embed="rId3"/>
          <a:stretch>
            <a:fillRect/>
          </a:stretch>
        </p:blipFill>
        <p:spPr>
          <a:xfrm>
            <a:off x="87549" y="798944"/>
            <a:ext cx="5354463" cy="2844772"/>
          </a:xfrm>
          <a:prstGeom prst="rect">
            <a:avLst/>
          </a:prstGeom>
        </p:spPr>
      </p:pic>
    </p:spTree>
    <p:extLst>
      <p:ext uri="{BB962C8B-B14F-4D97-AF65-F5344CB8AC3E}">
        <p14:creationId xmlns:p14="http://schemas.microsoft.com/office/powerpoint/2010/main" val="422306062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rtl="0" eaLnBrk="1" hangingPunct="1"/>
            <a:r>
              <a:rPr lang="es-419"/>
              <a:t>Actividades de Packet Tracer de Modo Físico</a:t>
            </a:r>
          </a:p>
        </p:txBody>
      </p:sp>
      <p:sp>
        <p:nvSpPr>
          <p:cNvPr id="4" name="Rectangle 34">
            <a:extLst>
              <a:ext uri="{FF2B5EF4-FFF2-40B4-BE49-F238E27FC236}">
                <a16:creationId xmlns:a16="http://schemas.microsoft.com/office/drawing/2014/main" id="{08FDDB5E-A0F2-A445-A3E2-506D151576AB}"/>
              </a:ext>
            </a:extLst>
          </p:cNvPr>
          <p:cNvSpPr txBox="1">
            <a:spLocks noChangeArrowheads="1"/>
          </p:cNvSpPr>
          <p:nvPr/>
        </p:nvSpPr>
        <p:spPr bwMode="auto">
          <a:xfrm>
            <a:off x="132715" y="982690"/>
            <a:ext cx="8878570" cy="364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169863" marR="0" lvl="0" indent="-169863" algn="l" defTabSz="684213" rtl="0" eaLnBrk="1" fontAlgn="base" latinLnBrk="0" hangingPunct="1">
              <a:lnSpc>
                <a:spcPct val="100000"/>
              </a:lnSpc>
              <a:spcBef>
                <a:spcPct val="30000"/>
              </a:spcBef>
              <a:spcAft>
                <a:spcPts val="600"/>
              </a:spcAft>
              <a:buClr>
                <a:srgbClr val="58585B"/>
              </a:buClr>
              <a:buSzPct val="90000"/>
              <a:buFont typeface="Arial" panose="020B0604020202020204" pitchFamily="34" charset="0"/>
              <a:buChar char="•"/>
              <a:tabLst/>
              <a:defRPr/>
            </a:pPr>
            <a:r>
              <a:rPr kumimoji="0" lang="es-419" sz="1500" b="0" i="0" u="none" strike="noStrike" kern="1200" cap="none" spc="0" normalizeH="0" baseline="0">
                <a:ln>
                  <a:noFill/>
                </a:ln>
                <a:solidFill>
                  <a:srgbClr val="000000"/>
                </a:solidFill>
                <a:effectLst/>
                <a:uLnTx/>
                <a:uFillTx/>
                <a:latin typeface="Arial"/>
                <a:ea typeface="ＭＳ Ｐゴシック" charset="0"/>
              </a:rPr>
              <a:t>Estas actividades se completan mediante el Packet Tracer de Modo Físico. </a:t>
            </a:r>
          </a:p>
          <a:p>
            <a:pPr marL="169863" marR="0" lvl="0" indent="-169863" algn="l" defTabSz="684213" rtl="0" eaLnBrk="1" fontAlgn="base" latinLnBrk="0" hangingPunct="1">
              <a:lnSpc>
                <a:spcPct val="100000"/>
              </a:lnSpc>
              <a:spcBef>
                <a:spcPct val="30000"/>
              </a:spcBef>
              <a:spcAft>
                <a:spcPts val="600"/>
              </a:spcAft>
              <a:buClr>
                <a:srgbClr val="58585B"/>
              </a:buClr>
              <a:buSzPct val="90000"/>
              <a:buFont typeface="Arial" panose="020B0604020202020204" pitchFamily="34" charset="0"/>
              <a:buChar char="•"/>
              <a:tabLst/>
              <a:defRPr/>
            </a:pPr>
            <a:r>
              <a:rPr kumimoji="0" lang="es-419" sz="1500" b="0" i="0" u="none" strike="noStrike" kern="1200" cap="none" spc="0" normalizeH="0" baseline="0">
                <a:ln>
                  <a:noFill/>
                </a:ln>
                <a:solidFill>
                  <a:srgbClr val="000000"/>
                </a:solidFill>
                <a:effectLst/>
                <a:uLnTx/>
                <a:uFillTx/>
                <a:latin typeface="Arial"/>
                <a:ea typeface="ＭＳ Ｐゴシック" charset="0"/>
              </a:rPr>
              <a:t>Están diseñados para emular los laboratorios correspondientes. </a:t>
            </a:r>
          </a:p>
          <a:p>
            <a:pPr marL="169863" marR="0" lvl="0" indent="-169863" algn="l" defTabSz="684213" rtl="0" eaLnBrk="1" fontAlgn="base" latinLnBrk="0" hangingPunct="1">
              <a:lnSpc>
                <a:spcPct val="100000"/>
              </a:lnSpc>
              <a:spcBef>
                <a:spcPct val="30000"/>
              </a:spcBef>
              <a:spcAft>
                <a:spcPts val="600"/>
              </a:spcAft>
              <a:buClr>
                <a:srgbClr val="58585B"/>
              </a:buClr>
              <a:buSzPct val="90000"/>
              <a:buFont typeface="Arial" panose="020B0604020202020204" pitchFamily="34" charset="0"/>
              <a:buChar char="•"/>
              <a:tabLst/>
              <a:defRPr/>
            </a:pPr>
            <a:r>
              <a:rPr kumimoji="0" lang="es-419" sz="1500" b="0" i="0" u="none" strike="noStrike" kern="1200" cap="none" spc="0" normalizeH="0" baseline="0">
                <a:ln>
                  <a:noFill/>
                </a:ln>
                <a:solidFill>
                  <a:srgbClr val="000000"/>
                </a:solidFill>
                <a:effectLst/>
                <a:uLnTx/>
                <a:uFillTx/>
                <a:latin typeface="Arial"/>
                <a:ea typeface="ＭＳ Ｐゴシック" charset="0"/>
              </a:rPr>
              <a:t>Pueden utilizarse en lugar del laboratorio cuando el acceso a equipos físicos no es posible. </a:t>
            </a:r>
          </a:p>
          <a:p>
            <a:pPr marL="169863" marR="0" lvl="0" indent="-169863" algn="l" defTabSz="684213" rtl="0" eaLnBrk="1" fontAlgn="base" latinLnBrk="0" hangingPunct="1">
              <a:lnSpc>
                <a:spcPct val="100000"/>
              </a:lnSpc>
              <a:spcBef>
                <a:spcPct val="30000"/>
              </a:spcBef>
              <a:spcAft>
                <a:spcPts val="600"/>
              </a:spcAft>
              <a:buClr>
                <a:srgbClr val="58585B"/>
              </a:buClr>
              <a:buSzPct val="90000"/>
              <a:buFont typeface="Arial" panose="020B0604020202020204" pitchFamily="34" charset="0"/>
              <a:buChar char="•"/>
              <a:tabLst/>
              <a:defRPr/>
            </a:pPr>
            <a:r>
              <a:rPr kumimoji="0" lang="es-419" sz="1500" b="0" i="0" u="none" strike="noStrike" kern="1200" cap="none" spc="0" normalizeH="0" baseline="0">
                <a:ln>
                  <a:noFill/>
                </a:ln>
                <a:solidFill>
                  <a:srgbClr val="000000"/>
                </a:solidFill>
                <a:effectLst/>
                <a:uLnTx/>
                <a:uFillTx/>
                <a:latin typeface="Arial"/>
                <a:ea typeface="ＭＳ Ｐゴシック" charset="0"/>
              </a:rPr>
              <a:t>Estas actividades a menudo no tienen el nivel de estructura que está presente en las actividades de PT que preceden inmediatamente a estas actividades.</a:t>
            </a:r>
          </a:p>
          <a:p>
            <a:pPr marL="0" marR="0" lvl="0" indent="0" algn="l" defTabSz="684213" rtl="0" eaLnBrk="1" fontAlgn="base" latinLnBrk="0" hangingPunct="1">
              <a:lnSpc>
                <a:spcPct val="100000"/>
              </a:lnSpc>
              <a:spcBef>
                <a:spcPct val="30000"/>
              </a:spcBef>
              <a:spcAft>
                <a:spcPts val="600"/>
              </a:spcAft>
              <a:buClr>
                <a:srgbClr val="58585B"/>
              </a:buClr>
              <a:buSzPct val="90000"/>
              <a:buFont typeface="Wingdings" panose="05000000000000000000" pitchFamily="2" charset="2"/>
              <a:buNone/>
              <a:tabLst/>
              <a:defRPr/>
            </a:pPr>
            <a:endParaRPr kumimoji="0" lang="en-US" sz="1500" b="0" i="0" u="none" strike="noStrike" kern="1200" cap="none" spc="0" normalizeH="0" baseline="0" noProof="0" dirty="0">
              <a:ln>
                <a:noFill/>
              </a:ln>
              <a:solidFill>
                <a:srgbClr val="000000"/>
              </a:solidFill>
              <a:effectLst/>
              <a:uLnTx/>
              <a:uFillTx/>
              <a:latin typeface="Arial"/>
              <a:ea typeface="ＭＳ Ｐゴシック" charset="0"/>
            </a:endParaRPr>
          </a:p>
          <a:p>
            <a:pPr marL="169863" marR="0" lvl="0" indent="-169863" algn="l" defTabSz="684213" rtl="0" eaLnBrk="1" fontAlgn="base" latinLnBrk="0" hangingPunct="1">
              <a:lnSpc>
                <a:spcPct val="100000"/>
              </a:lnSpc>
              <a:spcBef>
                <a:spcPct val="30000"/>
              </a:spcBef>
              <a:spcAft>
                <a:spcPts val="600"/>
              </a:spcAft>
              <a:buClr>
                <a:srgbClr val="58585B"/>
              </a:buClr>
              <a:buSzPct val="90000"/>
              <a:buFont typeface="Wingdings" panose="05000000000000000000" pitchFamily="2" charset="2"/>
              <a:buChar char="§"/>
              <a:tabLst/>
              <a:defRPr/>
            </a:pPr>
            <a:endParaRPr kumimoji="0" lang="en-US" sz="1500" b="0" i="0" u="none" strike="noStrike" kern="1200" cap="none" spc="0" normalizeH="0" baseline="0" noProof="0" dirty="0">
              <a:ln>
                <a:noFill/>
              </a:ln>
              <a:solidFill>
                <a:srgbClr val="000000"/>
              </a:solidFill>
              <a:effectLst/>
              <a:uLnTx/>
              <a:uFillTx/>
              <a:latin typeface="Arial"/>
              <a:ea typeface="ＭＳ Ｐゴシック" charset="0"/>
            </a:endParaRPr>
          </a:p>
        </p:txBody>
      </p:sp>
    </p:spTree>
    <p:custDataLst>
      <p:tags r:id="rId1"/>
    </p:custDataLst>
    <p:extLst>
      <p:ext uri="{BB962C8B-B14F-4D97-AF65-F5344CB8AC3E}">
        <p14:creationId xmlns:p14="http://schemas.microsoft.com/office/powerpoint/2010/main" val="2278866781"/>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875536" cy="757551"/>
          </a:xfrm>
        </p:spPr>
        <p:txBody>
          <a:bodyPr/>
          <a:lstStyle/>
          <a:p>
            <a:pPr rtl="0"/>
            <a:r>
              <a:rPr lang="es-419" sz="1600"/>
              <a:t>Tendencias de red</a:t>
            </a:r>
            <a:br>
              <a:rPr lang="en-US" altLang="en-US" dirty="0"/>
            </a:br>
            <a:r>
              <a:rPr lang="es-419"/>
              <a:t>Banda ancha inalámbrica</a:t>
            </a:r>
          </a:p>
        </p:txBody>
      </p:sp>
      <p:sp>
        <p:nvSpPr>
          <p:cNvPr id="13315" name="Content Placeholder 2"/>
          <p:cNvSpPr>
            <a:spLocks noGrp="1"/>
          </p:cNvSpPr>
          <p:nvPr>
            <p:ph idx="1"/>
          </p:nvPr>
        </p:nvSpPr>
        <p:spPr>
          <a:xfrm>
            <a:off x="5227352" y="798944"/>
            <a:ext cx="3673429" cy="3528980"/>
          </a:xfrm>
        </p:spPr>
        <p:txBody>
          <a:bodyPr/>
          <a:lstStyle/>
          <a:p>
            <a:pPr marL="142875" lvl="1" indent="0" rtl="0">
              <a:buNone/>
            </a:pPr>
            <a:r>
              <a:rPr lang="es-419"/>
              <a:t>Además de DSL y cable, la conexión inalámbrica es otra opción utilizada para conectar hogares y pequeñas empresas a Internet. </a:t>
            </a:r>
          </a:p>
          <a:p>
            <a:pPr lvl="2" rtl="0">
              <a:buFont typeface="Arial" panose="020B0604020202020204" pitchFamily="34" charset="0"/>
              <a:buChar char="•"/>
            </a:pPr>
            <a:r>
              <a:rPr lang="es-419"/>
              <a:t>El proveedor de servicios de Internet inalámbrico (WISP), que se encuentra con mayor frecuencia en entornos rurales, es un ISP que conecta a los suscriptores a zonas activas o puntos de acceso designados. </a:t>
            </a:r>
          </a:p>
          <a:p>
            <a:pPr lvl="2" rtl="0">
              <a:buFont typeface="Arial" panose="020B0604020202020204" pitchFamily="34" charset="0"/>
              <a:buChar char="•"/>
            </a:pPr>
            <a:r>
              <a:rPr lang="es-419"/>
              <a:t>La banda ancha inalámbrica es otra solución para el hogar y las pequeñas empresas.</a:t>
            </a:r>
          </a:p>
          <a:p>
            <a:pPr lvl="3" rtl="0">
              <a:buFont typeface="Arial" panose="020B0604020202020204" pitchFamily="34" charset="0"/>
              <a:buChar char="•"/>
            </a:pPr>
            <a:r>
              <a:rPr lang="es-419"/>
              <a:t>Utiliza la misma tecnología de red celular que utiliza un Smartphone.</a:t>
            </a:r>
          </a:p>
          <a:p>
            <a:pPr lvl="3" rtl="0">
              <a:buFont typeface="Arial" panose="020B0604020202020204" pitchFamily="34" charset="0"/>
              <a:buChar char="•"/>
            </a:pPr>
            <a:r>
              <a:rPr lang="es-419"/>
              <a:t>Se instala una antena fuera del hogar, que proporciona conectividad inalámbrica o por cable a los dispositivos en el hogar.</a:t>
            </a:r>
          </a:p>
        </p:txBody>
      </p:sp>
      <p:pic>
        <p:nvPicPr>
          <p:cNvPr id="2" name="Picture 1"/>
          <p:cNvPicPr>
            <a:picLocks noChangeAspect="1"/>
          </p:cNvPicPr>
          <p:nvPr/>
        </p:nvPicPr>
        <p:blipFill>
          <a:blip r:embed="rId3"/>
          <a:stretch>
            <a:fillRect/>
          </a:stretch>
        </p:blipFill>
        <p:spPr>
          <a:xfrm>
            <a:off x="200585" y="798944"/>
            <a:ext cx="4762500" cy="3562350"/>
          </a:xfrm>
          <a:prstGeom prst="rect">
            <a:avLst/>
          </a:prstGeom>
        </p:spPr>
      </p:pic>
    </p:spTree>
    <p:extLst>
      <p:ext uri="{BB962C8B-B14F-4D97-AF65-F5344CB8AC3E}">
        <p14:creationId xmlns:p14="http://schemas.microsoft.com/office/powerpoint/2010/main" val="1366611454"/>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es-419" sz="4000">
                <a:solidFill>
                  <a:schemeClr val="accent5">
                    <a:lumMod val="40000"/>
                    <a:lumOff val="60000"/>
                  </a:schemeClr>
                </a:solidFill>
              </a:rPr>
              <a:t>1.8 Seguridad de la red</a:t>
            </a:r>
          </a:p>
        </p:txBody>
      </p:sp>
    </p:spTree>
    <p:custDataLst>
      <p:tags r:id="rId1"/>
    </p:custDataLst>
    <p:extLst>
      <p:ext uri="{BB962C8B-B14F-4D97-AF65-F5344CB8AC3E}">
        <p14:creationId xmlns:p14="http://schemas.microsoft.com/office/powerpoint/2010/main" val="2299959220"/>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pPr rtl="0"/>
            <a:r>
              <a:rPr lang="es-419" sz="1600"/>
              <a:t>Seguridad de la red </a:t>
            </a:r>
            <a:br>
              <a:rPr lang="en-US" altLang="en-US" dirty="0"/>
            </a:br>
            <a:r>
              <a:rPr lang="es-419"/>
              <a:t>Amenazas de seguridad</a:t>
            </a:r>
          </a:p>
        </p:txBody>
      </p:sp>
      <p:sp>
        <p:nvSpPr>
          <p:cNvPr id="13315" name="Content Placeholder 2"/>
          <p:cNvSpPr>
            <a:spLocks noGrp="1"/>
          </p:cNvSpPr>
          <p:nvPr>
            <p:ph idx="1"/>
          </p:nvPr>
        </p:nvSpPr>
        <p:spPr>
          <a:xfrm>
            <a:off x="5286792" y="361277"/>
            <a:ext cx="3673429" cy="3811173"/>
          </a:xfrm>
        </p:spPr>
        <p:txBody>
          <a:bodyPr/>
          <a:lstStyle/>
          <a:p>
            <a:pPr lvl="1" rtl="0"/>
            <a:r>
              <a:rPr lang="es-419" sz="1600"/>
              <a:t>La seguridad de la red es una parte fundamental de la red sin importar su tamaño.</a:t>
            </a:r>
          </a:p>
          <a:p>
            <a:pPr lvl="1" rtl="0"/>
            <a:r>
              <a:rPr lang="es-419" sz="1600"/>
              <a:t>La seguridad de la red que se implementa debe tener en cuenta el entorno y proteger los datos, pero, a su vez, debe permitir la calidad de servicio que se espera de la red.</a:t>
            </a:r>
          </a:p>
          <a:p>
            <a:pPr lvl="1" rtl="0"/>
            <a:r>
              <a:rPr lang="es-419" sz="1600"/>
              <a:t>La protección de la red incluye muchos protocolos, tecnologías, dispositivos, herramientas y técnicas para proteger los datos y mitigar amenazas.</a:t>
            </a:r>
          </a:p>
          <a:p>
            <a:pPr lvl="1" rtl="0"/>
            <a:r>
              <a:rPr lang="es-419" sz="1600"/>
              <a:t>Los vectores de amenazas pueden ser externos o internos.</a:t>
            </a:r>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1433560089"/>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123043" cy="757551"/>
          </a:xfrm>
        </p:spPr>
        <p:txBody>
          <a:bodyPr/>
          <a:lstStyle/>
          <a:p>
            <a:pPr rtl="0"/>
            <a:r>
              <a:rPr lang="es-419" sz="1600"/>
              <a:t>Seguridad de la red</a:t>
            </a:r>
            <a:br>
              <a:rPr lang="en-US" altLang="en-US" dirty="0"/>
            </a:br>
            <a:r>
              <a:rPr lang="es-419"/>
              <a:t>Amenazas de seguridad (Cont.)</a:t>
            </a:r>
          </a:p>
        </p:txBody>
      </p:sp>
      <p:sp>
        <p:nvSpPr>
          <p:cNvPr id="13315" name="Content Placeholder 2"/>
          <p:cNvSpPr>
            <a:spLocks noGrp="1"/>
          </p:cNvSpPr>
          <p:nvPr>
            <p:ph idx="1"/>
          </p:nvPr>
        </p:nvSpPr>
        <p:spPr>
          <a:xfrm>
            <a:off x="5210592" y="277856"/>
            <a:ext cx="3673429" cy="4344944"/>
          </a:xfrm>
        </p:spPr>
        <p:txBody>
          <a:bodyPr/>
          <a:lstStyle/>
          <a:p>
            <a:pPr marL="142875" lvl="1" indent="0" rtl="0">
              <a:buNone/>
            </a:pPr>
            <a:r>
              <a:rPr lang="es-419" sz="1600"/>
              <a:t>Amenazas externas:</a:t>
            </a:r>
          </a:p>
          <a:p>
            <a:pPr lvl="2" rtl="0"/>
            <a:r>
              <a:rPr lang="es-419" sz="1600"/>
              <a:t>Virus, gusanos y caballos de Troya</a:t>
            </a:r>
          </a:p>
          <a:p>
            <a:pPr lvl="2" rtl="0"/>
            <a:r>
              <a:rPr lang="es-419" sz="1600"/>
              <a:t>Spyware y adware</a:t>
            </a:r>
          </a:p>
          <a:p>
            <a:pPr lvl="2" rtl="0"/>
            <a:r>
              <a:rPr lang="es-419" sz="1600"/>
              <a:t>Ataques de día cero</a:t>
            </a:r>
          </a:p>
          <a:p>
            <a:pPr lvl="2" rtl="0"/>
            <a:r>
              <a:rPr lang="es-419" sz="1600"/>
              <a:t>Ataques de actores de amenazas</a:t>
            </a:r>
          </a:p>
          <a:p>
            <a:pPr lvl="2" rtl="0"/>
            <a:r>
              <a:rPr lang="es-419" sz="1600"/>
              <a:t>Ataques por denegación de servicio</a:t>
            </a:r>
          </a:p>
          <a:p>
            <a:pPr lvl="2" rtl="0"/>
            <a:r>
              <a:rPr lang="es-419" sz="1600"/>
              <a:t>Intercepción y robo de datos</a:t>
            </a:r>
          </a:p>
          <a:p>
            <a:pPr lvl="2" rtl="0"/>
            <a:r>
              <a:rPr lang="es-419" sz="1600"/>
              <a:t>Robo de identidad</a:t>
            </a:r>
          </a:p>
          <a:p>
            <a:pPr lvl="1"/>
            <a:endParaRPr lang="en-CA" altLang="en-US" sz="1600" dirty="0"/>
          </a:p>
          <a:p>
            <a:pPr marL="142875" lvl="1" indent="0" rtl="0">
              <a:buNone/>
            </a:pPr>
            <a:r>
              <a:rPr lang="es-419" sz="1600"/>
              <a:t>Amenazas internas:</a:t>
            </a:r>
          </a:p>
          <a:p>
            <a:pPr lvl="2" rtl="0"/>
            <a:r>
              <a:rPr lang="es-419" sz="1600"/>
              <a:t>dispositivos perdidos o robados</a:t>
            </a:r>
          </a:p>
          <a:p>
            <a:pPr lvl="2" rtl="0"/>
            <a:r>
              <a:rPr lang="es-419" sz="1600"/>
              <a:t>uso indebido accidental por parte de los empleados</a:t>
            </a:r>
          </a:p>
          <a:p>
            <a:pPr lvl="2" rtl="0"/>
            <a:r>
              <a:rPr lang="es-419" sz="1600"/>
              <a:t>empleados malintencionados</a:t>
            </a:r>
          </a:p>
        </p:txBody>
      </p:sp>
      <p:pic>
        <p:nvPicPr>
          <p:cNvPr id="2" name="Picture 1"/>
          <p:cNvPicPr>
            <a:picLocks noChangeAspect="1"/>
          </p:cNvPicPr>
          <p:nvPr/>
        </p:nvPicPr>
        <p:blipFill>
          <a:blip r:embed="rId3"/>
          <a:stretch>
            <a:fillRect/>
          </a:stretch>
        </p:blipFill>
        <p:spPr>
          <a:xfrm>
            <a:off x="346163" y="1322721"/>
            <a:ext cx="4864429" cy="2982203"/>
          </a:xfrm>
          <a:prstGeom prst="rect">
            <a:avLst/>
          </a:prstGeom>
        </p:spPr>
      </p:pic>
    </p:spTree>
    <p:extLst>
      <p:ext uri="{BB962C8B-B14F-4D97-AF65-F5344CB8AC3E}">
        <p14:creationId xmlns:p14="http://schemas.microsoft.com/office/powerpoint/2010/main" val="421638414"/>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261426" cy="757551"/>
          </a:xfrm>
        </p:spPr>
        <p:txBody>
          <a:bodyPr/>
          <a:lstStyle/>
          <a:p>
            <a:pPr rtl="0"/>
            <a:r>
              <a:rPr lang="es-419" sz="1600"/>
              <a:t>Seguridad de la red </a:t>
            </a:r>
            <a:br>
              <a:rPr lang="en-US" altLang="en-US" dirty="0"/>
            </a:br>
            <a:r>
              <a:rPr lang="es-419"/>
              <a:t>Soluciones de seguridad</a:t>
            </a:r>
          </a:p>
        </p:txBody>
      </p:sp>
      <p:sp>
        <p:nvSpPr>
          <p:cNvPr id="13315" name="Content Placeholder 2"/>
          <p:cNvSpPr>
            <a:spLocks noGrp="1"/>
          </p:cNvSpPr>
          <p:nvPr>
            <p:ph idx="1"/>
          </p:nvPr>
        </p:nvSpPr>
        <p:spPr>
          <a:xfrm>
            <a:off x="4572000" y="917690"/>
            <a:ext cx="4410247" cy="3114446"/>
          </a:xfrm>
        </p:spPr>
        <p:txBody>
          <a:bodyPr/>
          <a:lstStyle/>
          <a:p>
            <a:pPr marL="0" indent="0" rtl="0">
              <a:buNone/>
            </a:pPr>
            <a:r>
              <a:rPr lang="es-419" sz="1600"/>
              <a:t>La seguridad debe implementarse en varias capas y debe utilizarse más de una solución de seguridad.</a:t>
            </a:r>
          </a:p>
          <a:p>
            <a:pPr marL="0" indent="0" rtl="0">
              <a:buNone/>
            </a:pPr>
            <a:r>
              <a:rPr lang="es-419" sz="1600"/>
              <a:t>Componentes de seguridad de la red para la red de oficinas en el hogar o de pequeñas oficinas:</a:t>
            </a:r>
          </a:p>
          <a:p>
            <a:pPr lvl="2" rtl="0"/>
            <a:r>
              <a:rPr lang="es-419" sz="1600"/>
              <a:t>Se debe instalar un software antivirus y antispyware en los dispositivos finales.</a:t>
            </a:r>
          </a:p>
          <a:p>
            <a:pPr lvl="2" rtl="0"/>
            <a:r>
              <a:rPr lang="es-419" sz="1600"/>
              <a:t>El filtrado de firewall se utiliza para bloquear accesos no autorizados a la red.</a:t>
            </a:r>
          </a:p>
          <a:p>
            <a:pPr marL="142875" lvl="1" indent="0">
              <a:buNone/>
            </a:pPr>
            <a:endParaRPr lang="en-CA" altLang="en-US" sz="1600" dirty="0"/>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8" y="880746"/>
            <a:ext cx="4261427" cy="3514682"/>
          </a:xfrm>
          <a:prstGeom prst="rect">
            <a:avLst/>
          </a:prstGeom>
        </p:spPr>
      </p:pic>
    </p:spTree>
    <p:extLst>
      <p:ext uri="{BB962C8B-B14F-4D97-AF65-F5344CB8AC3E}">
        <p14:creationId xmlns:p14="http://schemas.microsoft.com/office/powerpoint/2010/main" val="3135378583"/>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3641769" cy="757551"/>
          </a:xfrm>
        </p:spPr>
        <p:txBody>
          <a:bodyPr/>
          <a:lstStyle/>
          <a:p>
            <a:pPr rtl="0"/>
            <a:r>
              <a:rPr lang="es-419" sz="1600"/>
              <a:t>Seguridad de la red</a:t>
            </a:r>
            <a:br>
              <a:rPr lang="en-US" altLang="en-US" dirty="0"/>
            </a:br>
            <a:r>
              <a:rPr lang="es-419"/>
              <a:t>Soluciones de seguridad (Cont.)</a:t>
            </a:r>
          </a:p>
        </p:txBody>
      </p:sp>
      <p:sp>
        <p:nvSpPr>
          <p:cNvPr id="13315" name="Content Placeholder 2"/>
          <p:cNvSpPr>
            <a:spLocks noGrp="1"/>
          </p:cNvSpPr>
          <p:nvPr>
            <p:ph idx="1"/>
          </p:nvPr>
        </p:nvSpPr>
        <p:spPr>
          <a:xfrm>
            <a:off x="4311537" y="1032933"/>
            <a:ext cx="4744914" cy="3166997"/>
          </a:xfrm>
        </p:spPr>
        <p:txBody>
          <a:bodyPr/>
          <a:lstStyle/>
          <a:p>
            <a:pPr marL="142875" lvl="1" indent="0" rtl="0">
              <a:buNone/>
            </a:pPr>
            <a:r>
              <a:rPr lang="es-419" sz="1600"/>
              <a:t>Las redes más grandes tienen requisitos de seguridad adicionales:</a:t>
            </a:r>
          </a:p>
          <a:p>
            <a:pPr lvl="2" rtl="0"/>
            <a:r>
              <a:rPr lang="es-419" sz="1600"/>
              <a:t>Sistema de firewall dedicado</a:t>
            </a:r>
          </a:p>
          <a:p>
            <a:pPr lvl="2" rtl="0"/>
            <a:r>
              <a:rPr lang="es-419" sz="1600"/>
              <a:t>Listas de control de acceso (ACL) </a:t>
            </a:r>
          </a:p>
          <a:p>
            <a:pPr lvl="2" rtl="0"/>
            <a:r>
              <a:rPr lang="es-419" sz="1600"/>
              <a:t>Sistemas de prevención de intrusiones (IPS)</a:t>
            </a:r>
          </a:p>
          <a:p>
            <a:pPr lvl="2" rtl="0"/>
            <a:r>
              <a:rPr lang="es-419" sz="1600"/>
              <a:t>Redes privadas virtuales (VPN)</a:t>
            </a:r>
          </a:p>
          <a:p>
            <a:pPr marL="142875" lvl="1" indent="0" rtl="0">
              <a:buNone/>
            </a:pPr>
            <a:r>
              <a:rPr lang="es-419" sz="1600"/>
              <a:t>El estudio de la seguridad de la red comienza con una comprensión clara de la infraestructura subyacente de conmutación y enrutamiento.</a:t>
            </a:r>
          </a:p>
          <a:p>
            <a:pPr marL="261937" lvl="2" indent="0">
              <a:buNone/>
            </a:pPr>
            <a:endParaRPr lang="en-CA" altLang="en-US" dirty="0"/>
          </a:p>
        </p:txBody>
      </p:sp>
      <p:pic>
        <p:nvPicPr>
          <p:cNvPr id="3" name="Picture 2"/>
          <p:cNvPicPr>
            <a:picLocks noChangeAspect="1"/>
          </p:cNvPicPr>
          <p:nvPr/>
        </p:nvPicPr>
        <p:blipFill>
          <a:blip r:embed="rId3"/>
          <a:stretch>
            <a:fillRect/>
          </a:stretch>
        </p:blipFill>
        <p:spPr>
          <a:xfrm>
            <a:off x="87549" y="943570"/>
            <a:ext cx="4223989" cy="3483804"/>
          </a:xfrm>
          <a:prstGeom prst="rect">
            <a:avLst/>
          </a:prstGeom>
        </p:spPr>
      </p:pic>
    </p:spTree>
    <p:extLst>
      <p:ext uri="{BB962C8B-B14F-4D97-AF65-F5344CB8AC3E}">
        <p14:creationId xmlns:p14="http://schemas.microsoft.com/office/powerpoint/2010/main" val="2564547440"/>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231464" cy="1802391"/>
          </a:xfrm>
        </p:spPr>
        <p:txBody>
          <a:bodyPr/>
          <a:lstStyle/>
          <a:p>
            <a:pPr rtl="0"/>
            <a:r>
              <a:rPr lang="es-419" sz="4000">
                <a:solidFill>
                  <a:schemeClr val="accent5">
                    <a:lumMod val="40000"/>
                    <a:lumOff val="60000"/>
                  </a:schemeClr>
                </a:solidFill>
              </a:rPr>
              <a:t>1.9 El profesional de TI</a:t>
            </a:r>
          </a:p>
        </p:txBody>
      </p:sp>
    </p:spTree>
    <p:custDataLst>
      <p:tags r:id="rId1"/>
    </p:custDataLst>
    <p:extLst>
      <p:ext uri="{BB962C8B-B14F-4D97-AF65-F5344CB8AC3E}">
        <p14:creationId xmlns:p14="http://schemas.microsoft.com/office/powerpoint/2010/main" val="2033095686"/>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5371956" cy="965772"/>
          </a:xfrm>
        </p:spPr>
        <p:txBody>
          <a:bodyPr/>
          <a:lstStyle/>
          <a:p>
            <a:pPr rtl="0"/>
            <a:r>
              <a:rPr lang="es-419" sz="1600"/>
              <a:t>El profesional de TI </a:t>
            </a:r>
            <a:br>
              <a:rPr lang="en-US" altLang="en-US" dirty="0"/>
            </a:br>
            <a:r>
              <a:rPr lang="es-419"/>
              <a:t>CCNA</a:t>
            </a:r>
          </a:p>
        </p:txBody>
      </p:sp>
      <p:sp>
        <p:nvSpPr>
          <p:cNvPr id="13315" name="Content Placeholder 2"/>
          <p:cNvSpPr>
            <a:spLocks noGrp="1"/>
          </p:cNvSpPr>
          <p:nvPr>
            <p:ph idx="1"/>
          </p:nvPr>
        </p:nvSpPr>
        <p:spPr>
          <a:xfrm>
            <a:off x="5459505" y="366990"/>
            <a:ext cx="3684495" cy="4272700"/>
          </a:xfrm>
        </p:spPr>
        <p:txBody>
          <a:bodyPr/>
          <a:lstStyle/>
          <a:p>
            <a:pPr marL="142875" lvl="1" indent="0" rtl="0">
              <a:buNone/>
            </a:pPr>
            <a:r>
              <a:rPr lang="es-419"/>
              <a:t>La certificación Cisco Certified Network Associate (CCNA): </a:t>
            </a:r>
          </a:p>
          <a:p>
            <a:pPr lvl="2" rtl="0">
              <a:buFont typeface="Arial" panose="020B0604020202020204" pitchFamily="34" charset="0"/>
              <a:buChar char="•"/>
            </a:pPr>
            <a:r>
              <a:rPr lang="es-419"/>
              <a:t>demuestra que usted tiene un conocimiento de las tecnologías fundamentales </a:t>
            </a:r>
          </a:p>
          <a:p>
            <a:pPr lvl="2" rtl="0">
              <a:buFont typeface="Arial" panose="020B0604020202020204" pitchFamily="34" charset="0"/>
              <a:buChar char="•"/>
            </a:pPr>
            <a:r>
              <a:rPr lang="es-419"/>
              <a:t>le asegura mantenerse relevante con las habilidades necesarias para la adopción de tecnologías de próxima generación.</a:t>
            </a:r>
          </a:p>
          <a:p>
            <a:pPr marL="142875" lvl="1" indent="0" rtl="0">
              <a:buNone/>
            </a:pPr>
            <a:r>
              <a:rPr lang="es-419"/>
              <a:t>El nuevo enfoque del CCNA:</a:t>
            </a:r>
          </a:p>
          <a:p>
            <a:pPr lvl="2" rtl="0">
              <a:buFont typeface="Arial" panose="020B0604020202020204" pitchFamily="34" charset="0"/>
              <a:buChar char="•"/>
            </a:pPr>
            <a:r>
              <a:rPr lang="es-419"/>
              <a:t>Temas de seguridad y fundamentos de IP</a:t>
            </a:r>
          </a:p>
          <a:p>
            <a:pPr lvl="2" rtl="0">
              <a:buFont typeface="Arial" panose="020B0604020202020204" pitchFamily="34" charset="0"/>
              <a:buChar char="•"/>
            </a:pPr>
            <a:r>
              <a:rPr lang="es-419"/>
              <a:t>Inalámbrica, virtualización, automatización y programabilidad de red. </a:t>
            </a:r>
          </a:p>
          <a:p>
            <a:pPr marL="142875" lvl="1" indent="0" rtl="0">
              <a:buNone/>
            </a:pPr>
            <a:r>
              <a:rPr lang="es-419"/>
              <a:t>Nuevas certificaciones de DevNet en los niveles asociado, especialista y profesional para validar sus habilidades de desarrollo de software.</a:t>
            </a:r>
          </a:p>
          <a:p>
            <a:pPr marL="142875" lvl="1" indent="0" rtl="0">
              <a:buNone/>
            </a:pPr>
            <a:r>
              <a:rPr lang="es-419"/>
              <a:t>La certificación especializada valida sus habilidades de acuerdo con su rol laboral y sus intereses.</a:t>
            </a:r>
          </a:p>
        </p:txBody>
      </p:sp>
      <p:pic>
        <p:nvPicPr>
          <p:cNvPr id="2" name="Picture 1"/>
          <p:cNvPicPr>
            <a:picLocks noChangeAspect="1"/>
          </p:cNvPicPr>
          <p:nvPr/>
        </p:nvPicPr>
        <p:blipFill>
          <a:blip r:embed="rId4"/>
          <a:stretch>
            <a:fillRect/>
          </a:stretch>
        </p:blipFill>
        <p:spPr>
          <a:xfrm>
            <a:off x="87549" y="1277993"/>
            <a:ext cx="5371956" cy="2450694"/>
          </a:xfrm>
          <a:prstGeom prst="rect">
            <a:avLst/>
          </a:prstGeom>
        </p:spPr>
      </p:pic>
    </p:spTree>
    <p:custDataLst>
      <p:tags r:id="rId1"/>
    </p:custDataLst>
    <p:extLst>
      <p:ext uri="{BB962C8B-B14F-4D97-AF65-F5344CB8AC3E}">
        <p14:creationId xmlns:p14="http://schemas.microsoft.com/office/powerpoint/2010/main" val="650265221"/>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56169" cy="926016"/>
          </a:xfrm>
        </p:spPr>
        <p:txBody>
          <a:bodyPr/>
          <a:lstStyle/>
          <a:p>
            <a:pPr rtl="0"/>
            <a:r>
              <a:rPr lang="es-419" sz="1600"/>
              <a:t>El profesional de TI </a:t>
            </a:r>
            <a:br>
              <a:rPr lang="en-US" altLang="en-US" dirty="0"/>
            </a:br>
            <a:r>
              <a:rPr lang="es-419"/>
              <a:t>Puestos de Trabajo de Redes </a:t>
            </a:r>
          </a:p>
        </p:txBody>
      </p:sp>
      <p:sp>
        <p:nvSpPr>
          <p:cNvPr id="13315" name="Content Placeholder 2"/>
          <p:cNvSpPr>
            <a:spLocks noGrp="1"/>
          </p:cNvSpPr>
          <p:nvPr>
            <p:ph idx="1"/>
          </p:nvPr>
        </p:nvSpPr>
        <p:spPr>
          <a:xfrm>
            <a:off x="4773596" y="1238214"/>
            <a:ext cx="4043083" cy="2626311"/>
          </a:xfrm>
        </p:spPr>
        <p:txBody>
          <a:bodyPr/>
          <a:lstStyle/>
          <a:p>
            <a:pPr marL="0" indent="0" rtl="0">
              <a:buNone/>
            </a:pPr>
            <a:r>
              <a:rPr lang="es-419"/>
              <a:t>En </a:t>
            </a:r>
            <a:r>
              <a:rPr lang="es-419">
                <a:hlinkClick r:id="rId3"/>
              </a:rPr>
              <a:t>www.netacad.com</a:t>
            </a:r>
            <a:r>
              <a:rPr lang="es-419"/>
              <a:t> puede hacer clic en el menú Carreras y, a continuación, seleccionar Oportunidades de empleo. </a:t>
            </a:r>
          </a:p>
          <a:p>
            <a:pPr lvl="1" rtl="0"/>
            <a:r>
              <a:rPr lang="es-419" sz="1600"/>
              <a:t>Encuentre oportunidades de empleo utilizando el Talent Bridge Matching Engine.</a:t>
            </a:r>
          </a:p>
          <a:p>
            <a:pPr lvl="1" rtl="0"/>
            <a:r>
              <a:rPr lang="es-419" sz="1600"/>
              <a:t>Busque trabajos con Cisco, socios y distribuidores de Cisco que buscan alumnos y ex alumnos de Cisco Networking Academy.</a:t>
            </a:r>
          </a:p>
        </p:txBody>
      </p:sp>
      <p:pic>
        <p:nvPicPr>
          <p:cNvPr id="4" name="Picture 3"/>
          <p:cNvPicPr>
            <a:picLocks noChangeAspect="1"/>
          </p:cNvPicPr>
          <p:nvPr/>
        </p:nvPicPr>
        <p:blipFill>
          <a:blip r:embed="rId4"/>
          <a:stretch>
            <a:fillRect/>
          </a:stretch>
        </p:blipFill>
        <p:spPr>
          <a:xfrm>
            <a:off x="44114" y="1238214"/>
            <a:ext cx="4643037" cy="2937314"/>
          </a:xfrm>
          <a:prstGeom prst="rect">
            <a:avLst/>
          </a:prstGeom>
        </p:spPr>
      </p:pic>
    </p:spTree>
    <p:extLst>
      <p:ext uri="{BB962C8B-B14F-4D97-AF65-F5344CB8AC3E}">
        <p14:creationId xmlns:p14="http://schemas.microsoft.com/office/powerpoint/2010/main" val="1923481346"/>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479523" cy="1022595"/>
          </a:xfrm>
        </p:spPr>
        <p:txBody>
          <a:bodyPr/>
          <a:lstStyle/>
          <a:p>
            <a:pPr rtl="0"/>
            <a:r>
              <a:rPr lang="es-419" sz="1600"/>
              <a:t>El profesional de TIl</a:t>
            </a:r>
            <a:br>
              <a:rPr lang="en-US" altLang="en-US" dirty="0"/>
            </a:br>
            <a:r>
              <a:rPr lang="es-419"/>
              <a:t>Lab – Investigación de oportunidades de trabajo en redes y TI </a:t>
            </a:r>
          </a:p>
        </p:txBody>
      </p:sp>
      <p:sp>
        <p:nvSpPr>
          <p:cNvPr id="2" name="Content Placeholder 1"/>
          <p:cNvSpPr>
            <a:spLocks noGrp="1"/>
          </p:cNvSpPr>
          <p:nvPr>
            <p:ph idx="1"/>
          </p:nvPr>
        </p:nvSpPr>
        <p:spPr>
          <a:xfrm>
            <a:off x="87549" y="914401"/>
            <a:ext cx="8853286" cy="1657350"/>
          </a:xfrm>
        </p:spPr>
        <p:txBody>
          <a:bodyPr/>
          <a:lstStyle/>
          <a:p>
            <a:pPr marL="0" indent="0">
              <a:buNone/>
            </a:pPr>
            <a:endParaRPr lang="en-US" dirty="0"/>
          </a:p>
          <a:p>
            <a:pPr marL="0" indent="0" rtl="0">
              <a:buNone/>
            </a:pPr>
            <a:r>
              <a:rPr lang="es-419"/>
              <a:t>En esta práctica de laboratorio se cumplirán los siguientes objetivos:</a:t>
            </a:r>
          </a:p>
          <a:p>
            <a:pPr lvl="1" rtl="0"/>
            <a:r>
              <a:rPr lang="es-419"/>
              <a:t>Buscar oportunidades laborales</a:t>
            </a:r>
          </a:p>
          <a:p>
            <a:pPr lvl="1" rtl="0"/>
            <a:r>
              <a:rPr lang="es-419"/>
              <a:t>Reflexionar sobre la investigación</a:t>
            </a:r>
          </a:p>
        </p:txBody>
      </p:sp>
    </p:spTree>
    <p:extLst>
      <p:ext uri="{BB962C8B-B14F-4D97-AF65-F5344CB8AC3E}">
        <p14:creationId xmlns:p14="http://schemas.microsoft.com/office/powerpoint/2010/main" val="1874002778"/>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3"/>
            <a:ext cx="9144000" cy="568207"/>
          </a:xfrm>
        </p:spPr>
        <p:txBody>
          <a:bodyPr/>
          <a:lstStyle/>
          <a:p>
            <a:pPr rtl="0" eaLnBrk="1" hangingPunct="1"/>
            <a:r>
              <a:rPr lang="es-419"/>
              <a:t>Módulo 1: Actividades</a:t>
            </a:r>
          </a:p>
        </p:txBody>
      </p:sp>
      <p:sp>
        <p:nvSpPr>
          <p:cNvPr id="6147" name="Rectangle 34"/>
          <p:cNvSpPr>
            <a:spLocks noGrp="1" noChangeArrowheads="1"/>
          </p:cNvSpPr>
          <p:nvPr>
            <p:ph idx="1"/>
          </p:nvPr>
        </p:nvSpPr>
        <p:spPr>
          <a:xfrm>
            <a:off x="136631" y="609600"/>
            <a:ext cx="8695135" cy="348414"/>
          </a:xfrm>
        </p:spPr>
        <p:txBody>
          <a:bodyPr/>
          <a:lstStyle/>
          <a:p>
            <a:pPr marL="0" indent="0" rtl="0">
              <a:spcBef>
                <a:spcPct val="30000"/>
              </a:spcBef>
              <a:buNone/>
            </a:pPr>
            <a:r>
              <a:rPr lang="es-419"/>
              <a:t>¿Qué actividades﻿ están asociadas con este módulo?</a:t>
            </a: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1279737860"/>
              </p:ext>
            </p:extLst>
          </p:nvPr>
        </p:nvGraphicFramePr>
        <p:xfrm>
          <a:off x="369489" y="988376"/>
          <a:ext cx="8229418" cy="2862110"/>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382">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s-419" sz="1200"/>
                        <a:t>N.° de página</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200"/>
                        <a:t>Tipo de actividad</a:t>
                      </a:r>
                    </a:p>
                  </a:txBody>
                  <a:tcPr marL="68580" marR="68580" marT="34290" marB="34290" anchor="ctr"/>
                </a:tc>
                <a:tc>
                  <a:txBody>
                    <a:bodyPr/>
                    <a:lstStyle/>
                    <a:p>
                      <a:pPr rtl="0"/>
                      <a:r>
                        <a:rPr lang="es-419" sz="1200"/>
                        <a:t>Nombre de la actividad</a:t>
                      </a:r>
                    </a:p>
                  </a:txBody>
                  <a:tcPr marL="68580" marR="68580" marT="34290" marB="34290" anchor="ctr"/>
                </a:tc>
                <a:tc>
                  <a:txBody>
                    <a:bodyPr/>
                    <a:lstStyle/>
                    <a:p>
                      <a:pPr rtl="0"/>
                      <a:r>
                        <a:rPr lang="es-419" sz="1200"/>
                        <a:t>¿Opcional?</a:t>
                      </a:r>
                    </a:p>
                  </a:txBody>
                  <a:tcPr marL="68580" marR="68580" marT="34290" marB="34290" anchor="ctr"/>
                </a:tc>
                <a:extLst>
                  <a:ext uri="{0D108BD9-81ED-4DB2-BD59-A6C34878D82A}">
                    <a16:rowId xmlns:a16="http://schemas.microsoft.com/office/drawing/2014/main" val="10000"/>
                  </a:ext>
                </a:extLst>
              </a:tr>
              <a:tr h="236179">
                <a:tc>
                  <a:txBody>
                    <a:bodyPr/>
                    <a:lstStyle/>
                    <a:p>
                      <a:pPr algn="ctr" rtl="0"/>
                      <a:r>
                        <a:rPr lang="es-419" sz="1100"/>
                        <a:t>1.0.3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sz="1100"/>
                        <a:t>Video</a:t>
                      </a:r>
                    </a:p>
                  </a:txBody>
                  <a:tcPr marL="68580" marR="68580" marT="34290" marB="34290" anchor="ctr"/>
                </a:tc>
                <a:tc>
                  <a:txBody>
                    <a:bodyPr/>
                    <a:lstStyle/>
                    <a:p>
                      <a:pPr rtl="0"/>
                      <a:r>
                        <a:rPr lang="es-419" sz="1100"/>
                        <a:t>Descargar e instalar Packet Tracer</a:t>
                      </a:r>
                    </a:p>
                  </a:txBody>
                  <a:tcPr marL="68580" marR="68580" marT="34290" marB="34290" anchor="ctr"/>
                </a:tc>
                <a:tc>
                  <a:txBody>
                    <a:bodyPr/>
                    <a:lstStyle/>
                    <a:p>
                      <a:pPr rtl="0"/>
                      <a:r>
                        <a:rPr lang="es-419" sz="1100">
                          <a:solidFill>
                            <a:schemeClr val="tx1"/>
                          </a:solidFill>
                        </a:rPr>
                        <a:t>Recomendado</a:t>
                      </a:r>
                    </a:p>
                  </a:txBody>
                  <a:tcPr marL="68580" marR="68580" marT="34290" marB="34290" anchor="ctr"/>
                </a:tc>
                <a:extLst>
                  <a:ext uri="{0D108BD9-81ED-4DB2-BD59-A6C34878D82A}">
                    <a16:rowId xmlns:a16="http://schemas.microsoft.com/office/drawing/2014/main" val="3563025291"/>
                  </a:ext>
                </a:extLst>
              </a:tr>
              <a:tr h="236179">
                <a:tc>
                  <a:txBody>
                    <a:bodyPr/>
                    <a:lstStyle/>
                    <a:p>
                      <a:pPr algn="ctr" rtl="0"/>
                      <a:r>
                        <a:rPr lang="es-419" sz="1100"/>
                        <a:t>1.0.4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sz="1100"/>
                        <a:t>Video</a:t>
                      </a:r>
                    </a:p>
                  </a:txBody>
                  <a:tcPr marL="68580" marR="68580" marT="34290" marB="34290" anchor="ctr"/>
                </a:tc>
                <a:tc>
                  <a:txBody>
                    <a:bodyPr/>
                    <a:lstStyle/>
                    <a:p>
                      <a:pPr rtl="0"/>
                      <a:r>
                        <a:rPr lang="es-419" sz="1100"/>
                        <a:t>Empezando en Cisco Packet Tracer</a:t>
                      </a:r>
                    </a:p>
                  </a:txBody>
                  <a:tcPr marL="68580" marR="68580" marT="34290" marB="34290" anchor="ctr"/>
                </a:tc>
                <a:tc>
                  <a:txBody>
                    <a:bodyPr/>
                    <a:lstStyle/>
                    <a:p>
                      <a:pPr rtl="0"/>
                      <a:r>
                        <a:rPr lang="es-419" sz="1100">
                          <a:solidFill>
                            <a:schemeClr val="tx1"/>
                          </a:solidFill>
                        </a:rPr>
                        <a:t>Recomendado</a:t>
                      </a:r>
                    </a:p>
                  </a:txBody>
                  <a:tcPr marL="68580" marR="68580" marT="34290" marB="34290" anchor="ctr"/>
                </a:tc>
                <a:extLst>
                  <a:ext uri="{0D108BD9-81ED-4DB2-BD59-A6C34878D82A}">
                    <a16:rowId xmlns:a16="http://schemas.microsoft.com/office/drawing/2014/main" val="1141565531"/>
                  </a:ext>
                </a:extLst>
              </a:tr>
              <a:tr h="236179">
                <a:tc>
                  <a:txBody>
                    <a:bodyPr/>
                    <a:lstStyle/>
                    <a:p>
                      <a:pPr algn="ctr" rtl="0"/>
                      <a:r>
                        <a:rPr lang="es-419" sz="1100"/>
                        <a:t>1.0.5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sz="1100"/>
                        <a:t>Packet Tracer Modo Físico</a:t>
                      </a:r>
                    </a:p>
                  </a:txBody>
                  <a:tcPr marL="68580" marR="68580" marT="34290" marB="34290" anchor="ctr"/>
                </a:tc>
                <a:tc>
                  <a:txBody>
                    <a:bodyPr/>
                    <a:lstStyle/>
                    <a:p>
                      <a:pPr rtl="0"/>
                      <a:r>
                        <a:rPr lang="es-419" sz="1100"/>
                        <a:t>Exploración de Modo Lógico y Físico</a:t>
                      </a:r>
                    </a:p>
                  </a:txBody>
                  <a:tcPr marL="68580" marR="68580" marT="34290" marB="34290" anchor="ctr"/>
                </a:tc>
                <a:tc>
                  <a:txBody>
                    <a:bodyPr/>
                    <a:lstStyle/>
                    <a:p>
                      <a:pPr rtl="0"/>
                      <a:r>
                        <a:rPr lang="es-419" sz="1100">
                          <a:solidFill>
                            <a:schemeClr val="tx1"/>
                          </a:solidFill>
                        </a:rPr>
                        <a:t>Recomendado</a:t>
                      </a:r>
                    </a:p>
                  </a:txBody>
                  <a:tcPr marL="68580" marR="68580" marT="34290" marB="34290" anchor="ctr"/>
                </a:tc>
                <a:extLst>
                  <a:ext uri="{0D108BD9-81ED-4DB2-BD59-A6C34878D82A}">
                    <a16:rowId xmlns:a16="http://schemas.microsoft.com/office/drawing/2014/main" val="3127065451"/>
                  </a:ext>
                </a:extLst>
              </a:tr>
              <a:tr h="236179">
                <a:tc>
                  <a:txBody>
                    <a:bodyPr/>
                    <a:lstStyle/>
                    <a:p>
                      <a:pPr algn="ctr" rtl="0"/>
                      <a:r>
                        <a:rPr lang="es-419" sz="1100"/>
                        <a:t>1.1.2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sz="1100"/>
                        <a:t>Video</a:t>
                      </a:r>
                    </a:p>
                  </a:txBody>
                  <a:tcPr marL="68580" marR="68580" marT="34290" marB="34290" anchor="ctr"/>
                </a:tc>
                <a:tc>
                  <a:txBody>
                    <a:bodyPr/>
                    <a:lstStyle/>
                    <a:p>
                      <a:pPr rtl="0"/>
                      <a:r>
                        <a:rPr lang="es-419" sz="1100"/>
                        <a:t>La experiencia de aprendizaje en Cisco Networking Academy</a:t>
                      </a:r>
                    </a:p>
                  </a:txBody>
                  <a:tcPr marL="68580" marR="68580" marT="34290" marB="34290" anchor="ctr"/>
                </a:tc>
                <a:tc>
                  <a:txBody>
                    <a:bodyPr/>
                    <a:lstStyle/>
                    <a:p>
                      <a:pPr rtl="0"/>
                      <a:r>
                        <a:rPr lang="es-419" sz="1100"/>
                        <a:t>Recomendado</a:t>
                      </a:r>
                    </a:p>
                  </a:txBody>
                  <a:tcPr marL="68580" marR="68580" marT="34290" marB="34290" anchor="ctr"/>
                </a:tc>
                <a:extLst>
                  <a:ext uri="{0D108BD9-81ED-4DB2-BD59-A6C34878D82A}">
                    <a16:rowId xmlns:a16="http://schemas.microsoft.com/office/drawing/2014/main" val="10001"/>
                  </a:ext>
                </a:extLst>
              </a:tr>
              <a:tr h="236179">
                <a:tc>
                  <a:txBody>
                    <a:bodyPr/>
                    <a:lstStyle/>
                    <a:p>
                      <a:pPr algn="ctr" rtl="0"/>
                      <a:r>
                        <a:rPr lang="es-419" sz="1100"/>
                        <a:t>1.2.6</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sz="1100"/>
                        <a:t>Verifique su comprensión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Componentes de la red</a:t>
                      </a:r>
                    </a:p>
                  </a:txBody>
                  <a:tcPr marL="68580" marR="68580" marT="34290" marB="34290" anchor="ctr"/>
                </a:tc>
                <a:tc>
                  <a:txBody>
                    <a:bodyPr/>
                    <a:lstStyle/>
                    <a:p>
                      <a:pPr rtl="0"/>
                      <a:r>
                        <a:rPr lang="es-419" sz="1100"/>
                        <a:t>Recomendado</a:t>
                      </a:r>
                    </a:p>
                  </a:txBody>
                  <a:tcPr marL="68580" marR="68580" marT="34290" marB="34290" anchor="ctr"/>
                </a:tc>
                <a:extLst>
                  <a:ext uri="{0D108BD9-81ED-4DB2-BD59-A6C34878D82A}">
                    <a16:rowId xmlns:a16="http://schemas.microsoft.com/office/drawing/2014/main" val="3039725069"/>
                  </a:ext>
                </a:extLst>
              </a:tr>
              <a:tr h="236179">
                <a:tc>
                  <a:txBody>
                    <a:bodyPr/>
                    <a:lstStyle/>
                    <a:p>
                      <a:pPr algn="ctr" rtl="0"/>
                      <a:r>
                        <a:rPr lang="es-419" sz="1100"/>
                        <a:t>1.3.3</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sz="1100"/>
                        <a:t>Verifique su comprensión</a:t>
                      </a:r>
                    </a:p>
                  </a:txBody>
                  <a:tcPr marL="68580" marR="68580" marT="34290" marB="34290" anchor="ctr"/>
                </a:tc>
                <a:tc>
                  <a:txBody>
                    <a:bodyPr/>
                    <a:lstStyle/>
                    <a:p>
                      <a:pPr rtl="0"/>
                      <a:r>
                        <a:rPr lang="es-419" sz="1100"/>
                        <a:t>Topologías y representaciones de red</a:t>
                      </a:r>
                    </a:p>
                  </a:txBody>
                  <a:tcPr marL="68580" marR="68580" marT="34290" marB="34290" anchor="ctr"/>
                </a:tc>
                <a:tc>
                  <a:txBody>
                    <a:bodyPr/>
                    <a:lstStyle/>
                    <a:p>
                      <a:pPr rtl="0"/>
                      <a:r>
                        <a:rPr lang="es-419" sz="1100"/>
                        <a:t>Recomendado</a:t>
                      </a:r>
                    </a:p>
                  </a:txBody>
                  <a:tcPr marL="68580" marR="68580" marT="34290" marB="34290" anchor="ctr"/>
                </a:tc>
                <a:extLst>
                  <a:ext uri="{0D108BD9-81ED-4DB2-BD59-A6C34878D82A}">
                    <a16:rowId xmlns:a16="http://schemas.microsoft.com/office/drawing/2014/main" val="1814984366"/>
                  </a:ext>
                </a:extLst>
              </a:tr>
              <a:tr h="236179">
                <a:tc>
                  <a:txBody>
                    <a:bodyPr/>
                    <a:lstStyle/>
                    <a:p>
                      <a:pPr algn="ctr" rtl="0"/>
                      <a:r>
                        <a:rPr lang="es-419" sz="1100"/>
                        <a:t>1.4.5</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sz="1100"/>
                        <a:t>Verifique su comprensión</a:t>
                      </a:r>
                    </a:p>
                  </a:txBody>
                  <a:tcPr marL="68580" marR="68580" marT="34290" marB="34290" anchor="ctr"/>
                </a:tc>
                <a:tc>
                  <a:txBody>
                    <a:bodyPr/>
                    <a:lstStyle/>
                    <a:p>
                      <a:pPr rtl="0"/>
                      <a:r>
                        <a:rPr lang="es-419" sz="1100"/>
                        <a:t>Tipos comunes de</a:t>
                      </a:r>
                      <a:r>
                        <a:rPr lang="es-419" sz="1100" baseline="0"/>
                        <a:t> redes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1074708435"/>
                  </a:ext>
                </a:extLst>
              </a:tr>
              <a:tr h="236179">
                <a:tc>
                  <a:txBody>
                    <a:bodyPr/>
                    <a:lstStyle/>
                    <a:p>
                      <a:pPr algn="ctr" rtl="0"/>
                      <a:r>
                        <a:rPr lang="es-419" sz="1100"/>
                        <a:t>1.5.5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sz="1100"/>
                        <a:t>Video</a:t>
                      </a:r>
                    </a:p>
                  </a:txBody>
                  <a:tcPr marL="68580" marR="68580" marT="34290" marB="34290" anchor="ctr"/>
                </a:tc>
                <a:tc>
                  <a:txBody>
                    <a:bodyPr/>
                    <a:lstStyle/>
                    <a:p>
                      <a:pPr rtl="0"/>
                      <a:r>
                        <a:rPr lang="es-419" sz="1100"/>
                        <a:t>Descargar e instalar Packet Tracer</a:t>
                      </a:r>
                    </a:p>
                  </a:txBody>
                  <a:tcPr marL="68580" marR="68580" marT="34290" marB="34290" anchor="ctr"/>
                </a:tc>
                <a:tc>
                  <a:txBody>
                    <a:bodyPr/>
                    <a:lstStyle/>
                    <a:p>
                      <a:pPr rtl="0"/>
                      <a:r>
                        <a:rPr lang="es-419" sz="1100"/>
                        <a:t>Recomendado</a:t>
                      </a:r>
                    </a:p>
                  </a:txBody>
                  <a:tcPr marL="68580" marR="68580" marT="34290" marB="34290" anchor="ctr"/>
                </a:tc>
                <a:extLst>
                  <a:ext uri="{0D108BD9-81ED-4DB2-BD59-A6C34878D82A}">
                    <a16:rowId xmlns:a16="http://schemas.microsoft.com/office/drawing/2014/main" val="10006"/>
                  </a:ext>
                </a:extLst>
              </a:tr>
              <a:tr h="236179">
                <a:tc>
                  <a:txBody>
                    <a:bodyPr/>
                    <a:lstStyle/>
                    <a:p>
                      <a:pPr algn="ctr" rtl="0"/>
                      <a:r>
                        <a:rPr lang="es-419" sz="1100"/>
                        <a:t>1.5.6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sz="110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Empezando en Cisco 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1161252496"/>
                  </a:ext>
                </a:extLst>
              </a:tr>
              <a:tr h="267108">
                <a:tc>
                  <a:txBody>
                    <a:bodyPr/>
                    <a:lstStyle/>
                    <a:p>
                      <a:pPr algn="ctr" rtl="0"/>
                      <a:r>
                        <a:rPr lang="es-419" sz="1100"/>
                        <a:t>1.5.7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Representación de la red</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3364792345"/>
                  </a:ext>
                </a:extLst>
              </a:tr>
            </a:tbl>
          </a:graphicData>
        </a:graphic>
      </p:graphicFrame>
    </p:spTree>
    <p:custDataLst>
      <p:tags r:id="rId1"/>
    </p:custDataLst>
    <p:extLst>
      <p:ext uri="{BB962C8B-B14F-4D97-AF65-F5344CB8AC3E}">
        <p14:creationId xmlns:p14="http://schemas.microsoft.com/office/powerpoint/2010/main" val="794653849"/>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pPr rtl="0"/>
            <a:r>
              <a:rPr lang="es-419">
                <a:solidFill>
                  <a:schemeClr val="accent5">
                    <a:lumMod val="40000"/>
                    <a:lumOff val="60000"/>
                  </a:schemeClr>
                </a:solidFill>
              </a:rPr>
              <a:t>1.10 - Módulo de práctica y cuestionario </a:t>
            </a:r>
          </a:p>
        </p:txBody>
      </p:sp>
    </p:spTree>
    <p:custDataLst>
      <p:tags r:id="rId1"/>
    </p:custDataLst>
    <p:extLst>
      <p:ext uri="{BB962C8B-B14F-4D97-AF65-F5344CB8AC3E}">
        <p14:creationId xmlns:p14="http://schemas.microsoft.com/office/powerpoint/2010/main" val="2923092166"/>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4556169" cy="757551"/>
          </a:xfrm>
        </p:spPr>
        <p:txBody>
          <a:bodyPr/>
          <a:lstStyle/>
          <a:p>
            <a:pPr rtl="0"/>
            <a:r>
              <a:rPr lang="es-419" sz="1600"/>
              <a:t>Práctica del módulo y cuestionario</a:t>
            </a:r>
            <a:br>
              <a:rPr lang="en-US" altLang="en-US" dirty="0"/>
            </a:br>
            <a:r>
              <a:rPr lang="es-419"/>
              <a:t>¿Qué aprendí en este módulo?</a:t>
            </a:r>
          </a:p>
        </p:txBody>
      </p:sp>
      <p:sp>
        <p:nvSpPr>
          <p:cNvPr id="13315" name="Content Placeholder 2"/>
          <p:cNvSpPr>
            <a:spLocks noGrp="1"/>
          </p:cNvSpPr>
          <p:nvPr>
            <p:ph idx="1"/>
          </p:nvPr>
        </p:nvSpPr>
        <p:spPr>
          <a:xfrm>
            <a:off x="0" y="801475"/>
            <a:ext cx="8840141" cy="3576411"/>
          </a:xfrm>
        </p:spPr>
        <p:txBody>
          <a:bodyPr/>
          <a:lstStyle/>
          <a:p>
            <a:pPr lvl="2" rtl="0"/>
            <a:r>
              <a:rPr lang="es-419" sz="1600"/>
              <a:t>A través del uso de redes, estamos conectados como nunca antes.</a:t>
            </a:r>
          </a:p>
          <a:p>
            <a:pPr lvl="2" rtl="0"/>
            <a:r>
              <a:rPr lang="es-419" sz="1600"/>
              <a:t>Todas las computadoras que están conectadas a una red y participan directamente en la comunicación de la red se clasifican como hosts.</a:t>
            </a:r>
          </a:p>
          <a:p>
            <a:pPr lvl="2" rtl="0"/>
            <a:r>
              <a:rPr lang="es-419" sz="1600"/>
              <a:t>Los diagramas de redes a menudo usan símbolos para representar los diferentes dispositivos y conexiones que forman una red. </a:t>
            </a:r>
          </a:p>
          <a:p>
            <a:pPr lvl="2" rtl="0"/>
            <a:r>
              <a:rPr lang="es-419" sz="1600"/>
              <a:t>Un diagrama proporciona una manera fácil de comprender cómo se conectan los dispositivos en una red grande.</a:t>
            </a:r>
          </a:p>
          <a:p>
            <a:pPr lvl="2" rtl="0"/>
            <a:r>
              <a:rPr lang="es-419" sz="1600"/>
              <a:t>Los dos tipos de infraestructuras de red son las redes de área local (LAN) y las redes de área amplia (WAN).</a:t>
            </a:r>
          </a:p>
          <a:p>
            <a:pPr lvl="2" rtl="0"/>
            <a:r>
              <a:rPr lang="es-419" sz="1600"/>
              <a:t>Las conexiones a Internet de SOHO incluyen cable, DSL, celular, satélite y telefonía por Dial-up. </a:t>
            </a:r>
          </a:p>
          <a:p>
            <a:pPr lvl="2" rtl="0"/>
            <a:r>
              <a:rPr lang="es-419" sz="1600"/>
              <a:t>Las conexiones a Internet de negocios incluyen Línea dedicada arrendada, Metro Ethernet, Business DSL y Satélite.</a:t>
            </a:r>
          </a:p>
        </p:txBody>
      </p:sp>
    </p:spTree>
    <p:extLst>
      <p:ext uri="{BB962C8B-B14F-4D97-AF65-F5344CB8AC3E}">
        <p14:creationId xmlns:p14="http://schemas.microsoft.com/office/powerpoint/2010/main" val="3792951178"/>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1"/>
            <a:ext cx="9056451" cy="688258"/>
          </a:xfrm>
        </p:spPr>
        <p:txBody>
          <a:bodyPr/>
          <a:lstStyle/>
          <a:p>
            <a:pPr rtl="0"/>
            <a:r>
              <a:rPr lang="es-419" sz="1600"/>
              <a:t>Módulo de Práctica y Prueba</a:t>
            </a:r>
            <a:br>
              <a:rPr lang="en-US" altLang="en-US" dirty="0"/>
            </a:br>
            <a:r>
              <a:rPr lang="es-419"/>
              <a:t>¿Qué aprendió en este módulo? (Cont.)</a:t>
            </a:r>
          </a:p>
        </p:txBody>
      </p:sp>
      <p:sp>
        <p:nvSpPr>
          <p:cNvPr id="13315" name="Content Placeholder 2"/>
          <p:cNvSpPr>
            <a:spLocks noGrp="1"/>
          </p:cNvSpPr>
          <p:nvPr>
            <p:ph idx="1"/>
          </p:nvPr>
        </p:nvSpPr>
        <p:spPr>
          <a:xfrm>
            <a:off x="87549" y="688260"/>
            <a:ext cx="9056451" cy="3891556"/>
          </a:xfrm>
        </p:spPr>
        <p:txBody>
          <a:bodyPr/>
          <a:lstStyle/>
          <a:p>
            <a:pPr lvl="2" rtl="0"/>
            <a:r>
              <a:rPr lang="es-419" sz="1600"/>
              <a:t>La arquitectura de red se refiere a las tecnologías que soportan la infraestructura y los servicios y reglas programadas, o protocolos, que mueven datos a través de la red.</a:t>
            </a:r>
          </a:p>
          <a:p>
            <a:pPr lvl="2" rtl="0"/>
            <a:r>
              <a:rPr lang="es-419" sz="1600"/>
              <a:t>Hay cuatro características básicas de la arquitectura de red: tolerancia a fallos, escalabilidad, calidad de servicio (QoS) y seguridad.</a:t>
            </a:r>
          </a:p>
          <a:p>
            <a:pPr lvl="2" rtl="0"/>
            <a:r>
              <a:rPr lang="es-419" sz="1600"/>
              <a:t>Tendencias recientes de redes que afectan a organizaciones y consumidores: Traiga su propio dispositivo (BYOD), colaboración en línea, videocomunicaciones y computación en la nube.</a:t>
            </a:r>
          </a:p>
          <a:p>
            <a:pPr lvl="2" rtl="0"/>
            <a:r>
              <a:rPr lang="es-419" sz="1600"/>
              <a:t>Existen varias amenazas externas e internas comunes a las redes.</a:t>
            </a:r>
          </a:p>
          <a:p>
            <a:pPr lvl="2" rtl="0"/>
            <a:r>
              <a:rPr lang="es-419" sz="1600"/>
              <a:t>Las redes más grandes y las redes corporativas utilizan antivirus, antispyware y filtrado de firewall, pero también tienen otros requisitos de seguridad: sistemas de firewall dedicados, listas de control de acceso (ACL), sistemas de prevención de intrusiones (IPS) y redes privadas virtuales (VPN).</a:t>
            </a:r>
          </a:p>
          <a:p>
            <a:pPr lvl="2" rtl="0"/>
            <a:r>
              <a:rPr lang="es-419" sz="1600"/>
              <a:t>La certificación Cisco Certified Network Associate (CCNA) demuestra su conocimiento de las tecnologías fundamentales.</a:t>
            </a:r>
          </a:p>
        </p:txBody>
      </p:sp>
    </p:spTree>
    <p:extLst>
      <p:ext uri="{BB962C8B-B14F-4D97-AF65-F5344CB8AC3E}">
        <p14:creationId xmlns:p14="http://schemas.microsoft.com/office/powerpoint/2010/main" val="3548445255"/>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rtl="0" eaLnBrk="1" hangingPunct="1"/>
            <a:r>
              <a:rPr lang="es-419" sz="1400">
                <a:latin typeface="Arial" charset="0"/>
              </a:rPr>
              <a:t>Módulo 1 </a:t>
            </a:r>
            <a:br>
              <a:rPr lang="en-US" dirty="0">
                <a:latin typeface="Arial" charset="0"/>
              </a:rPr>
            </a:br>
            <a:r>
              <a:rPr lang="es-419">
                <a:latin typeface="Arial" charset="0"/>
              </a:rPr>
              <a:t>Nuevos términos y comandos</a:t>
            </a:r>
          </a:p>
        </p:txBody>
      </p:sp>
      <p:graphicFrame>
        <p:nvGraphicFramePr>
          <p:cNvPr id="3" name="Content Placeholder 2"/>
          <p:cNvGraphicFramePr>
            <a:graphicFrameLocks noGrp="1"/>
          </p:cNvGraphicFramePr>
          <p:nvPr>
            <p:ph idx="1"/>
          </p:nvPr>
        </p:nvGraphicFramePr>
        <p:xfrm>
          <a:off x="144463" y="798513"/>
          <a:ext cx="8853486" cy="392684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rtl="0">
                        <a:spcBef>
                          <a:spcPts val="200"/>
                        </a:spcBef>
                        <a:spcAft>
                          <a:spcPts val="200"/>
                        </a:spcAft>
                        <a:buFont typeface="Arial" panose="020B0604020202020204" pitchFamily="34" charset="0"/>
                        <a:buChar char="•"/>
                      </a:pPr>
                      <a:r>
                        <a:rPr lang="es-419" b="0" baseline="0">
                          <a:solidFill>
                            <a:schemeClr val="tx1"/>
                          </a:solidFill>
                          <a:latin typeface="+mn-lt"/>
                        </a:rPr>
                        <a:t>Uso compartido de archivos</a:t>
                      </a:r>
                      <a:r>
                        <a:rPr lang="es-419" b="0">
                          <a:solidFill>
                            <a:schemeClr val="tx1"/>
                          </a:solidFill>
                          <a:latin typeface="+mn-lt"/>
                        </a:rPr>
                        <a:t> entre pares</a:t>
                      </a:r>
                    </a:p>
                    <a:p>
                      <a:pPr marL="173038" indent="-173038" rtl="0">
                        <a:spcBef>
                          <a:spcPts val="200"/>
                        </a:spcBef>
                        <a:spcAft>
                          <a:spcPts val="200"/>
                        </a:spcAft>
                        <a:buFont typeface="Arial" panose="020B0604020202020204" pitchFamily="34" charset="0"/>
                        <a:buChar char="•"/>
                      </a:pPr>
                      <a:r>
                        <a:rPr lang="es-419" b="0" baseline="0">
                          <a:solidFill>
                            <a:schemeClr val="tx1"/>
                          </a:solidFill>
                          <a:latin typeface="+mn-lt"/>
                        </a:rPr>
                        <a:t>Oficinas pequeñas y oficinas en el hogar o SOHO</a:t>
                      </a:r>
                    </a:p>
                    <a:p>
                      <a:pPr marL="173038" indent="-173038" rtl="0">
                        <a:spcBef>
                          <a:spcPts val="200"/>
                        </a:spcBef>
                        <a:spcAft>
                          <a:spcPts val="200"/>
                        </a:spcAft>
                        <a:buFont typeface="Arial" panose="020B0604020202020204" pitchFamily="34" charset="0"/>
                        <a:buChar char="•"/>
                      </a:pPr>
                      <a:r>
                        <a:rPr lang="es-419" b="0" baseline="0">
                          <a:solidFill>
                            <a:schemeClr val="tx1"/>
                          </a:solidFill>
                          <a:latin typeface="+mn-lt"/>
                        </a:rPr>
                        <a:t>Red mediana a grande</a:t>
                      </a:r>
                    </a:p>
                    <a:p>
                      <a:pPr marL="173038" indent="-173038" rtl="0">
                        <a:spcBef>
                          <a:spcPts val="200"/>
                        </a:spcBef>
                        <a:spcAft>
                          <a:spcPts val="200"/>
                        </a:spcAft>
                        <a:buFont typeface="Arial" panose="020B0604020202020204" pitchFamily="34" charset="0"/>
                        <a:buChar char="•"/>
                      </a:pPr>
                      <a:r>
                        <a:rPr lang="es-419" b="0" baseline="0">
                          <a:solidFill>
                            <a:schemeClr val="tx1"/>
                          </a:solidFill>
                          <a:latin typeface="+mn-lt"/>
                        </a:rPr>
                        <a:t>Servidor</a:t>
                      </a:r>
                    </a:p>
                    <a:p>
                      <a:pPr marL="173038" indent="-173038" rtl="0">
                        <a:spcBef>
                          <a:spcPts val="200"/>
                        </a:spcBef>
                        <a:spcAft>
                          <a:spcPts val="200"/>
                        </a:spcAft>
                        <a:buFont typeface="Arial" panose="020B0604020202020204" pitchFamily="34" charset="0"/>
                        <a:buChar char="•"/>
                      </a:pPr>
                      <a:r>
                        <a:rPr lang="es-419" b="0" baseline="0">
                          <a:solidFill>
                            <a:schemeClr val="tx1"/>
                          </a:solidFill>
                          <a:latin typeface="+mn-lt"/>
                        </a:rPr>
                        <a:t>Cliente</a:t>
                      </a:r>
                    </a:p>
                    <a:p>
                      <a:pPr marL="173038" indent="-173038" rtl="0">
                        <a:spcBef>
                          <a:spcPts val="200"/>
                        </a:spcBef>
                        <a:spcAft>
                          <a:spcPts val="200"/>
                        </a:spcAft>
                        <a:buFont typeface="Arial" panose="020B0604020202020204" pitchFamily="34" charset="0"/>
                        <a:buChar char="•"/>
                      </a:pPr>
                      <a:r>
                        <a:rPr lang="es-419" b="0" baseline="0">
                          <a:solidFill>
                            <a:schemeClr val="tx1"/>
                          </a:solidFill>
                          <a:latin typeface="+mn-lt"/>
                        </a:rPr>
                        <a:t>Redes entre pares</a:t>
                      </a:r>
                    </a:p>
                    <a:p>
                      <a:pPr marL="173038" indent="-173038" rtl="0">
                        <a:spcBef>
                          <a:spcPts val="200"/>
                        </a:spcBef>
                        <a:spcAft>
                          <a:spcPts val="200"/>
                        </a:spcAft>
                        <a:buFont typeface="Arial" panose="020B0604020202020204" pitchFamily="34" charset="0"/>
                        <a:buChar char="•"/>
                      </a:pPr>
                      <a:r>
                        <a:rPr lang="es-419" b="0" baseline="0">
                          <a:solidFill>
                            <a:schemeClr val="tx1"/>
                          </a:solidFill>
                          <a:latin typeface="+mn-lt"/>
                        </a:rPr>
                        <a:t>Dispositivo final</a:t>
                      </a:r>
                    </a:p>
                    <a:p>
                      <a:pPr marL="173038" indent="-173038" rtl="0">
                        <a:spcBef>
                          <a:spcPts val="200"/>
                        </a:spcBef>
                        <a:spcAft>
                          <a:spcPts val="200"/>
                        </a:spcAft>
                        <a:buFont typeface="Arial" panose="020B0604020202020204" pitchFamily="34" charset="0"/>
                        <a:buChar char="•"/>
                      </a:pPr>
                      <a:r>
                        <a:rPr lang="es-419" b="0" baseline="0">
                          <a:solidFill>
                            <a:schemeClr val="tx1"/>
                          </a:solidFill>
                          <a:latin typeface="+mn-lt"/>
                        </a:rPr>
                        <a:t>Dispositivo intermediario</a:t>
                      </a:r>
                    </a:p>
                    <a:p>
                      <a:pPr marL="173038" indent="-173038" rtl="0">
                        <a:spcBef>
                          <a:spcPts val="200"/>
                        </a:spcBef>
                        <a:spcAft>
                          <a:spcPts val="200"/>
                        </a:spcAft>
                        <a:buFont typeface="Arial" panose="020B0604020202020204" pitchFamily="34" charset="0"/>
                        <a:buChar char="•"/>
                      </a:pPr>
                      <a:r>
                        <a:rPr lang="es-419" b="0" baseline="0">
                          <a:solidFill>
                            <a:schemeClr val="tx1"/>
                          </a:solidFill>
                          <a:latin typeface="+mn-lt"/>
                        </a:rPr>
                        <a:t>Medio</a:t>
                      </a:r>
                    </a:p>
                    <a:p>
                      <a:pPr marL="173038" indent="-173038" rtl="0">
                        <a:spcBef>
                          <a:spcPts val="200"/>
                        </a:spcBef>
                        <a:spcAft>
                          <a:spcPts val="200"/>
                        </a:spcAft>
                        <a:buFont typeface="Arial" panose="020B0604020202020204" pitchFamily="34" charset="0"/>
                        <a:buChar char="•"/>
                      </a:pPr>
                      <a:r>
                        <a:rPr lang="es-419" b="0" baseline="0">
                          <a:solidFill>
                            <a:schemeClr val="tx1"/>
                          </a:solidFill>
                          <a:latin typeface="+mn-lt"/>
                        </a:rPr>
                        <a:t>Tarjeta de interfaz de red (NIC)</a:t>
                      </a:r>
                    </a:p>
                    <a:p>
                      <a:pPr marL="173038" indent="-173038" rtl="0">
                        <a:spcBef>
                          <a:spcPts val="200"/>
                        </a:spcBef>
                        <a:spcAft>
                          <a:spcPts val="200"/>
                        </a:spcAft>
                        <a:buFont typeface="Arial" panose="020B0604020202020204" pitchFamily="34" charset="0"/>
                        <a:buChar char="•"/>
                      </a:pPr>
                      <a:r>
                        <a:rPr lang="es-419" b="0" baseline="0">
                          <a:solidFill>
                            <a:schemeClr val="tx1"/>
                          </a:solidFill>
                          <a:latin typeface="+mn-lt"/>
                        </a:rPr>
                        <a:t>Puerto físico</a:t>
                      </a:r>
                    </a:p>
                    <a:p>
                      <a:pPr marL="173038" indent="-173038" rtl="0">
                        <a:spcBef>
                          <a:spcPts val="200"/>
                        </a:spcBef>
                        <a:spcAft>
                          <a:spcPts val="200"/>
                        </a:spcAft>
                        <a:buFont typeface="Arial" panose="020B0604020202020204" pitchFamily="34" charset="0"/>
                        <a:buChar char="•"/>
                      </a:pPr>
                      <a:r>
                        <a:rPr lang="es-419" b="0" baseline="0">
                          <a:solidFill>
                            <a:schemeClr val="tx1"/>
                          </a:solidFill>
                          <a:latin typeface="+mn-lt"/>
                        </a:rPr>
                        <a:t>Interfaz</a:t>
                      </a:r>
                    </a:p>
                    <a:p>
                      <a:pPr marL="173038" indent="-173038" rtl="0">
                        <a:spcBef>
                          <a:spcPts val="200"/>
                        </a:spcBef>
                        <a:spcAft>
                          <a:spcPts val="200"/>
                        </a:spcAft>
                        <a:buFont typeface="Arial" panose="020B0604020202020204" pitchFamily="34" charset="0"/>
                        <a:buChar char="•"/>
                      </a:pPr>
                      <a:r>
                        <a:rPr lang="es-419" b="0" baseline="0">
                          <a:solidFill>
                            <a:schemeClr val="tx1"/>
                          </a:solidFill>
                          <a:latin typeface="+mn-lt"/>
                        </a:rPr>
                        <a:t>Diagrama topológico físico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a:solidFill>
                            <a:schemeClr val="tx1"/>
                          </a:solidFill>
                          <a:latin typeface="+mn-lt"/>
                          <a:ea typeface="+mn-ea"/>
                          <a:cs typeface="+mn-cs"/>
                        </a:rPr>
                        <a:t>Diagrama de topología lógica</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a:solidFill>
                            <a:schemeClr val="tx1"/>
                          </a:solidFill>
                          <a:latin typeface="+mn-lt"/>
                          <a:ea typeface="+mn-ea"/>
                          <a:cs typeface="+mn-cs"/>
                        </a:rPr>
                        <a:t>Red de área local (LAN)</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a:solidFill>
                            <a:schemeClr val="tx1"/>
                          </a:solidFill>
                          <a:latin typeface="+mn-lt"/>
                          <a:ea typeface="+mn-ea"/>
                          <a:cs typeface="+mn-cs"/>
                        </a:rPr>
                        <a:t>Red de área extensa (WAN)</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a:solidFill>
                            <a:schemeClr val="tx1"/>
                          </a:solidFill>
                          <a:latin typeface="+mn-lt"/>
                          <a:ea typeface="+mn-ea"/>
                          <a:cs typeface="+mn-cs"/>
                        </a:rPr>
                        <a:t>Internet</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a:solidFill>
                            <a:schemeClr val="tx1"/>
                          </a:solidFill>
                          <a:latin typeface="+mn-lt"/>
                          <a:ea typeface="+mn-ea"/>
                          <a:cs typeface="+mn-cs"/>
                        </a:rPr>
                        <a:t>Intranet</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a:solidFill>
                            <a:schemeClr val="tx1"/>
                          </a:solidFill>
                          <a:latin typeface="+mn-lt"/>
                          <a:ea typeface="+mn-ea"/>
                          <a:cs typeface="+mn-cs"/>
                        </a:rPr>
                        <a:t>Extranet</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baseline="0">
                          <a:solidFill>
                            <a:schemeClr val="tx1"/>
                          </a:solidFill>
                          <a:latin typeface="+mn-lt"/>
                          <a:ea typeface="+mn-ea"/>
                          <a:cs typeface="+mn-cs"/>
                        </a:rPr>
                        <a:t>Proveedor de servicios</a:t>
                      </a:r>
                      <a:r>
                        <a:rPr lang="es-419" sz="1400" b="0" kern="1200">
                          <a:solidFill>
                            <a:schemeClr val="tx1"/>
                          </a:solidFill>
                          <a:latin typeface="+mn-lt"/>
                          <a:ea typeface="+mn-ea"/>
                          <a:cs typeface="+mn-cs"/>
                        </a:rPr>
                        <a:t> de Internet (ISP)</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baseline="0">
                          <a:solidFill>
                            <a:schemeClr val="tx1"/>
                          </a:solidFill>
                          <a:latin typeface="+mn-lt"/>
                          <a:ea typeface="+mn-ea"/>
                          <a:cs typeface="+mn-cs"/>
                        </a:rPr>
                        <a:t>Redes convergentes</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baseline="0">
                          <a:solidFill>
                            <a:schemeClr val="tx1"/>
                          </a:solidFill>
                          <a:latin typeface="+mn-lt"/>
                          <a:ea typeface="+mn-ea"/>
                          <a:cs typeface="+mn-cs"/>
                        </a:rPr>
                        <a:t>Arquitectura de redes</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baseline="0">
                          <a:solidFill>
                            <a:schemeClr val="tx1"/>
                          </a:solidFill>
                          <a:latin typeface="+mn-lt"/>
                          <a:ea typeface="+mn-ea"/>
                          <a:cs typeface="+mn-cs"/>
                        </a:rPr>
                        <a:t>Red tolerante a fallas</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baseline="0">
                          <a:solidFill>
                            <a:schemeClr val="tx1"/>
                          </a:solidFill>
                          <a:latin typeface="+mn-lt"/>
                          <a:ea typeface="+mn-ea"/>
                          <a:cs typeface="+mn-cs"/>
                        </a:rPr>
                        <a:t>Red conmutada por paquetes</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baseline="0">
                          <a:solidFill>
                            <a:schemeClr val="tx1"/>
                          </a:solidFill>
                          <a:latin typeface="+mn-lt"/>
                          <a:ea typeface="+mn-ea"/>
                          <a:cs typeface="+mn-cs"/>
                        </a:rPr>
                        <a:t>Red conmutada por circuitos</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baseline="0">
                          <a:solidFill>
                            <a:schemeClr val="tx1"/>
                          </a:solidFill>
                          <a:latin typeface="+mn-lt"/>
                          <a:ea typeface="+mn-ea"/>
                          <a:cs typeface="+mn-cs"/>
                        </a:rPr>
                        <a:t>Red escalable</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baseline="0">
                          <a:solidFill>
                            <a:schemeClr val="tx1"/>
                          </a:solidFill>
                          <a:latin typeface="+mn-lt"/>
                          <a:ea typeface="+mn-ea"/>
                          <a:cs typeface="+mn-cs"/>
                        </a:rPr>
                        <a:t>Calidad de servicio (QoS)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a:solidFill>
                            <a:schemeClr val="tx1"/>
                          </a:solidFill>
                          <a:latin typeface="+mn-lt"/>
                          <a:ea typeface="+mn-ea"/>
                          <a:cs typeface="+mn-cs"/>
                        </a:rPr>
                        <a:t>Ancho de banda de red</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a:solidFill>
                            <a:schemeClr val="tx1"/>
                          </a:solidFill>
                          <a:latin typeface="+mn-lt"/>
                          <a:ea typeface="+mn-ea"/>
                          <a:cs typeface="+mn-cs"/>
                        </a:rPr>
                        <a:t>Bring</a:t>
                      </a:r>
                      <a:r>
                        <a:rPr lang="es-419" sz="1400" b="0" kern="1200" baseline="0">
                          <a:solidFill>
                            <a:schemeClr val="tx1"/>
                          </a:solidFill>
                          <a:latin typeface="+mn-lt"/>
                          <a:ea typeface="+mn-ea"/>
                          <a:cs typeface="+mn-cs"/>
                        </a:rPr>
                        <a:t> Your Own Device (BYOD)</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baseline="0">
                          <a:solidFill>
                            <a:schemeClr val="tx1"/>
                          </a:solidFill>
                          <a:latin typeface="+mn-lt"/>
                          <a:ea typeface="+mn-ea"/>
                          <a:cs typeface="+mn-cs"/>
                        </a:rPr>
                        <a:t>Colaboración </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baseline="0">
                          <a:solidFill>
                            <a:schemeClr val="tx1"/>
                          </a:solidFill>
                          <a:latin typeface="+mn-lt"/>
                          <a:ea typeface="+mn-ea"/>
                          <a:cs typeface="+mn-cs"/>
                        </a:rPr>
                        <a:t>Computación en la nube</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baseline="0">
                          <a:solidFill>
                            <a:schemeClr val="tx1"/>
                          </a:solidFill>
                          <a:latin typeface="+mn-lt"/>
                          <a:ea typeface="+mn-ea"/>
                          <a:cs typeface="+mn-cs"/>
                        </a:rPr>
                        <a:t>Nubes privadas</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baseline="0">
                          <a:solidFill>
                            <a:schemeClr val="tx1"/>
                          </a:solidFill>
                          <a:latin typeface="+mn-lt"/>
                          <a:ea typeface="+mn-ea"/>
                          <a:cs typeface="+mn-cs"/>
                        </a:rPr>
                        <a:t>Nubes híbridas</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baseline="0">
                          <a:solidFill>
                            <a:schemeClr val="tx1"/>
                          </a:solidFill>
                          <a:latin typeface="+mn-lt"/>
                          <a:ea typeface="+mn-ea"/>
                          <a:cs typeface="+mn-cs"/>
                        </a:rPr>
                        <a:t>Nubes públicas</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baseline="0">
                          <a:solidFill>
                            <a:schemeClr val="tx1"/>
                          </a:solidFill>
                          <a:latin typeface="+mn-lt"/>
                          <a:ea typeface="+mn-ea"/>
                          <a:cs typeface="+mn-cs"/>
                        </a:rPr>
                        <a:t>Nubes personalizadas</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baseline="0">
                          <a:solidFill>
                            <a:schemeClr val="tx1"/>
                          </a:solidFill>
                          <a:latin typeface="+mn-lt"/>
                          <a:ea typeface="+mn-ea"/>
                          <a:cs typeface="+mn-cs"/>
                        </a:rPr>
                        <a:t>Centro de datos</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baseline="0">
                          <a:solidFill>
                            <a:schemeClr val="tx1"/>
                          </a:solidFill>
                          <a:latin typeface="+mn-lt"/>
                          <a:ea typeface="+mn-ea"/>
                          <a:cs typeface="+mn-cs"/>
                        </a:rPr>
                        <a:t>Tecnología del hogar inteligente</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baseline="0">
                          <a:solidFill>
                            <a:schemeClr val="tx1"/>
                          </a:solidFill>
                          <a:latin typeface="+mn-lt"/>
                          <a:ea typeface="+mn-ea"/>
                          <a:cs typeface="+mn-cs"/>
                        </a:rPr>
                        <a:t>Redes por línea eléctrica</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baseline="0">
                          <a:solidFill>
                            <a:schemeClr val="tx1"/>
                          </a:solidFill>
                          <a:latin typeface="+mn-lt"/>
                          <a:ea typeface="+mn-ea"/>
                          <a:cs typeface="+mn-cs"/>
                        </a:rPr>
                        <a:t>Proveedor de servicios de Internet inalámbricos (WISP)</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baseline="0">
                          <a:solidFill>
                            <a:schemeClr val="tx1"/>
                          </a:solidFill>
                          <a:latin typeface="+mn-lt"/>
                          <a:ea typeface="+mn-ea"/>
                          <a:cs typeface="+mn-cs"/>
                        </a:rPr>
                        <a:t>Arquitectura de redes</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3399497809"/>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3"/>
            <a:ext cx="9144000" cy="568207"/>
          </a:xfrm>
        </p:spPr>
        <p:txBody>
          <a:bodyPr/>
          <a:lstStyle/>
          <a:p>
            <a:pPr rtl="0" eaLnBrk="1" hangingPunct="1"/>
            <a:r>
              <a:rPr lang="es-419"/>
              <a:t>Módulo 1: Actividades (continuación)</a:t>
            </a:r>
          </a:p>
        </p:txBody>
      </p:sp>
      <p:sp>
        <p:nvSpPr>
          <p:cNvPr id="6147" name="Rectangle 34"/>
          <p:cNvSpPr>
            <a:spLocks noGrp="1" noChangeArrowheads="1"/>
          </p:cNvSpPr>
          <p:nvPr>
            <p:ph idx="1"/>
          </p:nvPr>
        </p:nvSpPr>
        <p:spPr>
          <a:xfrm>
            <a:off x="136631" y="609600"/>
            <a:ext cx="8695135" cy="348414"/>
          </a:xfrm>
        </p:spPr>
        <p:txBody>
          <a:bodyPr/>
          <a:lstStyle/>
          <a:p>
            <a:pPr marL="0" indent="0" rtl="0">
              <a:spcBef>
                <a:spcPct val="30000"/>
              </a:spcBef>
              <a:buNone/>
            </a:pPr>
            <a:r>
              <a:rPr lang="es-419"/>
              <a:t>¿Qué actividades﻿ están asociadas con este módulo?</a:t>
            </a: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656665636"/>
              </p:ext>
            </p:extLst>
          </p:nvPr>
        </p:nvGraphicFramePr>
        <p:xfrm>
          <a:off x="369489" y="988376"/>
          <a:ext cx="8229418" cy="1751644"/>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382">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s-419" sz="1200"/>
                        <a:t>N.° de página</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200"/>
                        <a:t>Tipo de actividad</a:t>
                      </a:r>
                    </a:p>
                  </a:txBody>
                  <a:tcPr marL="68580" marR="68580" marT="34290" marB="34290" anchor="ctr"/>
                </a:tc>
                <a:tc>
                  <a:txBody>
                    <a:bodyPr/>
                    <a:lstStyle/>
                    <a:p>
                      <a:pPr rtl="0"/>
                      <a:r>
                        <a:rPr lang="es-419" sz="1200"/>
                        <a:t>Nombre de la actividad</a:t>
                      </a:r>
                    </a:p>
                  </a:txBody>
                  <a:tcPr marL="68580" marR="68580" marT="34290" marB="34290" anchor="ctr"/>
                </a:tc>
                <a:tc>
                  <a:txBody>
                    <a:bodyPr/>
                    <a:lstStyle/>
                    <a:p>
                      <a:pPr rtl="0"/>
                      <a:r>
                        <a:rPr lang="es-419" sz="1200"/>
                        <a:t>¿Opcional?</a:t>
                      </a:r>
                    </a:p>
                  </a:txBody>
                  <a:tcPr marL="68580" marR="68580" marT="34290" marB="34290" anchor="ctr"/>
                </a:tc>
                <a:extLst>
                  <a:ext uri="{0D108BD9-81ED-4DB2-BD59-A6C34878D82A}">
                    <a16:rowId xmlns:a16="http://schemas.microsoft.com/office/drawing/2014/main" val="10000"/>
                  </a:ext>
                </a:extLst>
              </a:tr>
              <a:tr h="267108">
                <a:tc>
                  <a:txBody>
                    <a:bodyPr/>
                    <a:lstStyle/>
                    <a:p>
                      <a:pPr algn="ctr" rtl="0"/>
                      <a:r>
                        <a:rPr lang="es-419" sz="1100"/>
                        <a:t>1.6.6</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Verifique su comprensión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Redes confiables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10008"/>
                  </a:ext>
                </a:extLst>
              </a:tr>
              <a:tr h="236179">
                <a:tc>
                  <a:txBody>
                    <a:bodyPr/>
                    <a:lstStyle/>
                    <a:p>
                      <a:pPr algn="ctr" rtl="0"/>
                      <a:r>
                        <a:rPr lang="es-419" sz="1100"/>
                        <a:t>1.7.5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sz="110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Cisco Webex</a:t>
                      </a:r>
                      <a:r>
                        <a:rPr lang="es-419" sz="1100" baseline="0"/>
                        <a:t> para Reuniones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3522544737"/>
                  </a:ext>
                </a:extLst>
              </a:tr>
              <a:tr h="236179">
                <a:tc>
                  <a:txBody>
                    <a:bodyPr/>
                    <a:lstStyle/>
                    <a:p>
                      <a:pPr algn="ctr" rtl="0"/>
                      <a:r>
                        <a:rPr lang="es-419" sz="1100"/>
                        <a:t>1.7.10</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sz="1100"/>
                        <a:t>Verifique su comprensión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Tendencias de red</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230909535"/>
                  </a:ext>
                </a:extLst>
              </a:tr>
              <a:tr h="236179">
                <a:tc>
                  <a:txBody>
                    <a:bodyPr/>
                    <a:lstStyle/>
                    <a:p>
                      <a:pPr algn="ctr" rtl="0"/>
                      <a:r>
                        <a:rPr lang="es-419" sz="1100"/>
                        <a:t>1.8.3</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Verifique su comprensión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Seguridad de la red</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1464881506"/>
                  </a:ext>
                </a:extLst>
              </a:tr>
              <a:tr h="237247">
                <a:tc>
                  <a:txBody>
                    <a:bodyPr/>
                    <a:lstStyle/>
                    <a:p>
                      <a:pPr algn="ctr" rtl="0"/>
                      <a:r>
                        <a:rPr lang="es-419" sz="1100"/>
                        <a:t>1.9.3</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creación de prototipos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Investigue las oportunidades de trabajo en TI y redes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3001172460"/>
                  </a:ext>
                </a:extLst>
              </a:tr>
              <a:tr h="237247">
                <a:tc>
                  <a:txBody>
                    <a:bodyPr/>
                    <a:lstStyle/>
                    <a:p>
                      <a:pPr algn="ctr" rtl="0"/>
                      <a:r>
                        <a:rPr lang="es-419" sz="1100"/>
                        <a:t>1.10.2</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Preguntas del módulo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Prueba del módulo - Redes en la actualidad</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b="0" i="0" u="none" strike="noStrike" kern="1200" cap="none" spc="0" normalizeH="0" baseline="0">
                          <a:ln>
                            <a:noFill/>
                          </a:ln>
                          <a:solidFill>
                            <a:srgbClr val="58585B"/>
                          </a:solidFill>
                          <a:effectLst/>
                          <a:uLnTx/>
                          <a:uFillTx/>
                          <a:latin typeface="Arial"/>
                          <a:ea typeface="+mn-ea"/>
                          <a:cs typeface="+mn-cs"/>
                        </a:rPr>
                        <a:t>Recomendado</a:t>
                      </a:r>
                    </a:p>
                  </a:txBody>
                  <a:tcPr marL="68580" marR="68580" marT="34290" marB="34290" anchor="ctr"/>
                </a:tc>
                <a:extLst>
                  <a:ext uri="{0D108BD9-81ED-4DB2-BD59-A6C34878D82A}">
                    <a16:rowId xmlns:a16="http://schemas.microsoft.com/office/drawing/2014/main" val="3658354242"/>
                  </a:ext>
                </a:extLst>
              </a:tr>
            </a:tbl>
          </a:graphicData>
        </a:graphic>
      </p:graphicFrame>
    </p:spTree>
    <p:custDataLst>
      <p:tags r:id="rId1"/>
    </p:custDataLst>
    <p:extLst>
      <p:ext uri="{BB962C8B-B14F-4D97-AF65-F5344CB8AC3E}">
        <p14:creationId xmlns:p14="http://schemas.microsoft.com/office/powerpoint/2010/main" val="28681329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s-419"/>
              <a:t>Módulo 1: Mejores prácticas</a:t>
            </a:r>
          </a:p>
        </p:txBody>
      </p:sp>
      <p:sp>
        <p:nvSpPr>
          <p:cNvPr id="11266" name="Rectangle 34"/>
          <p:cNvSpPr>
            <a:spLocks noGrp="1" noChangeArrowheads="1"/>
          </p:cNvSpPr>
          <p:nvPr>
            <p:ph idx="1"/>
          </p:nvPr>
        </p:nvSpPr>
        <p:spPr/>
        <p:txBody>
          <a:bodyPr/>
          <a:lstStyle/>
          <a:p>
            <a:pPr marL="0" indent="0" rtl="0">
              <a:lnSpc>
                <a:spcPct val="85000"/>
              </a:lnSpc>
              <a:spcBef>
                <a:spcPct val="30000"/>
              </a:spcBef>
              <a:buNone/>
            </a:pPr>
            <a:r>
              <a:rPr lang="es-419" sz="1600"/>
              <a:t>Antes de enseñar el Módulo #1, el instructor debe:</a:t>
            </a:r>
          </a:p>
          <a:p>
            <a:pPr rtl="0">
              <a:lnSpc>
                <a:spcPct val="85000"/>
              </a:lnSpc>
              <a:spcBef>
                <a:spcPct val="30000"/>
              </a:spcBef>
              <a:buFont typeface="Arial" panose="020B0604020202020204" pitchFamily="34" charset="0"/>
              <a:buChar char="•"/>
            </a:pPr>
            <a:r>
              <a:rPr lang="es-419" sz="1600"/>
              <a:t>Revisar las actividades y evaluaciones de este módulo.</a:t>
            </a:r>
          </a:p>
          <a:p>
            <a:pPr rtl="0">
              <a:lnSpc>
                <a:spcPct val="85000"/>
              </a:lnSpc>
              <a:spcBef>
                <a:spcPct val="30000"/>
              </a:spcBef>
              <a:buFont typeface="Arial" panose="020B0604020202020204" pitchFamily="34" charset="0"/>
              <a:buChar char="•"/>
            </a:pPr>
            <a:r>
              <a:rPr lang="es-419" sz="1600"/>
              <a:t>Tratar de incluir la mayor cantidad de preguntas que sean posibles, con el fin de mantener a los estudiantes concentrados durante la presentación.</a:t>
            </a:r>
          </a:p>
          <a:p>
            <a:pPr marL="0" indent="0">
              <a:lnSpc>
                <a:spcPct val="85000"/>
              </a:lnSpc>
              <a:spcBef>
                <a:spcPct val="30000"/>
              </a:spcBef>
              <a:buNone/>
            </a:pPr>
            <a:endParaRPr lang="en-US" sz="1600" dirty="0"/>
          </a:p>
          <a:p>
            <a:pPr marL="0" indent="0" rtl="0">
              <a:lnSpc>
                <a:spcPct val="85000"/>
              </a:lnSpc>
              <a:spcBef>
                <a:spcPct val="30000"/>
              </a:spcBef>
              <a:buNone/>
            </a:pPr>
            <a:r>
              <a:rPr lang="es-419" sz="1600"/>
              <a:t>Tema 1.1</a:t>
            </a:r>
          </a:p>
          <a:p>
            <a:pPr lvl="1" rtl="0"/>
            <a:r>
              <a:rPr lang="es-419" sz="1600"/>
              <a:t>Pregunte a la clase:</a:t>
            </a:r>
          </a:p>
          <a:p>
            <a:pPr lvl="2" rtl="0"/>
            <a:r>
              <a:rPr lang="es-419" sz="1600"/>
              <a:t>¿Qué nos faltaría si no tuviéramos Internet?</a:t>
            </a:r>
          </a:p>
          <a:p>
            <a:pPr lvl="2" rtl="0"/>
            <a:r>
              <a:rPr lang="es-419" sz="1600"/>
              <a:t>¿Qué será posible en el futuro cuando se utilice la red como plataforma?</a:t>
            </a:r>
          </a:p>
          <a:p>
            <a:pPr lvl="1">
              <a:lnSpc>
                <a:spcPct val="85000"/>
              </a:lnSpc>
              <a:spcBef>
                <a:spcPct val="30000"/>
              </a:spcBef>
            </a:pPr>
            <a:endParaRPr lang="en-US" sz="1600"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199766135"/>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7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1_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16037</TotalTime>
  <Words>6651</Words>
  <Application>Microsoft Office PowerPoint</Application>
  <PresentationFormat>On-screen Show (16:9)</PresentationFormat>
  <Paragraphs>892</Paragraphs>
  <Slides>74</Slides>
  <Notes>71</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74</vt:i4>
      </vt:variant>
    </vt:vector>
  </HeadingPairs>
  <TitlesOfParts>
    <vt:vector size="81" baseType="lpstr">
      <vt:lpstr>CiscoSans</vt:lpstr>
      <vt:lpstr>CiscoSans ExtraLight</vt:lpstr>
      <vt:lpstr>Arial</vt:lpstr>
      <vt:lpstr>Calibri</vt:lpstr>
      <vt:lpstr>Wingdings</vt:lpstr>
      <vt:lpstr>Default Theme</vt:lpstr>
      <vt:lpstr>1_Default Theme</vt:lpstr>
      <vt:lpstr>Módulo 1: Redes hoy</vt:lpstr>
      <vt:lpstr>Materiales del instructor – Módulo 1: Guía de planificación.</vt:lpstr>
      <vt:lpstr>¿Qué esperar en este módulo?</vt:lpstr>
      <vt:lpstr>¿Qué esperar en este módulo? (cont.)</vt:lpstr>
      <vt:lpstr>Verifique su Conocimiento</vt:lpstr>
      <vt:lpstr>Actividades de Packet Tracer de Modo Físico</vt:lpstr>
      <vt:lpstr>Módulo 1: Actividades</vt:lpstr>
      <vt:lpstr>Módulo 1: Actividades (continuación)</vt:lpstr>
      <vt:lpstr>Módulo 1: Mejores prácticas</vt:lpstr>
      <vt:lpstr>Módulo 1: Buenas prácticas (Continuación)</vt:lpstr>
      <vt:lpstr>Módulo 1: Buenas prácticas (Continuación)</vt:lpstr>
      <vt:lpstr>Módulo 1: Buenas prácticas (Continuación)</vt:lpstr>
      <vt:lpstr>Módulo 1: Buenas prácticas (Continuación)</vt:lpstr>
      <vt:lpstr>Módulo 1: Redes hoy</vt:lpstr>
      <vt:lpstr>Objetivos del módulo</vt:lpstr>
      <vt:lpstr>1.1 Las redes afectan nuestras vidas</vt:lpstr>
      <vt:lpstr>PowerPoint Presentation</vt:lpstr>
      <vt:lpstr>Video: la experiencia de aprendizaje de Cisco Networking Academy</vt:lpstr>
      <vt:lpstr>Redes hoy Sin límites</vt:lpstr>
      <vt:lpstr>1.2 Componentes de red</vt:lpstr>
      <vt:lpstr>Componentes de Red  Roles de Host</vt:lpstr>
      <vt:lpstr>Componentes de red Punto a Punto</vt:lpstr>
      <vt:lpstr>Componentes de red  Dispositivos finales</vt:lpstr>
      <vt:lpstr>Componentes de red Dispositivos de red intermedios</vt:lpstr>
      <vt:lpstr>Componentes de red Medios de red</vt:lpstr>
      <vt:lpstr>1.3 Representaciones de red y topologías</vt:lpstr>
      <vt:lpstr>Representaciones de red y topologías Representaciones de red</vt:lpstr>
      <vt:lpstr>Representaciones de red y topologías Diagramas de topología</vt:lpstr>
      <vt:lpstr>1.4 Tipos comunes de redes</vt:lpstr>
      <vt:lpstr>Tipos comunes de redes Redes de muchos tamaños</vt:lpstr>
      <vt:lpstr>Tipos comunes de redes LANs y WANs</vt:lpstr>
      <vt:lpstr>Tipos comunes de redes  LAN y WAN (continuación) </vt:lpstr>
      <vt:lpstr>Tipos comunes de redes  Internet</vt:lpstr>
      <vt:lpstr>Tipos comunes de redes Intranets y Extranets</vt:lpstr>
      <vt:lpstr>1.5 Conexiones de internet</vt:lpstr>
      <vt:lpstr>Conexiones a Internet Tecnologías de acceso a Internet</vt:lpstr>
      <vt:lpstr>Conexiones de Internet Home and Small Office Conexiones de Internet</vt:lpstr>
      <vt:lpstr>Conexiones de Internet Negocios Conexiones de Internet</vt:lpstr>
      <vt:lpstr>Conexiones a Internet La red convergente</vt:lpstr>
      <vt:lpstr>Conexiones a Internet La red convergente (cont.) </vt:lpstr>
      <vt:lpstr>Conexiones a Internet  Video - Descargue e instale Packet Tracer</vt:lpstr>
      <vt:lpstr>Conexiones a Internet Video - Introducción a Cisco Packet Tracer</vt:lpstr>
      <vt:lpstr>Conexiones de internet Packet Tracer – Representación de red</vt:lpstr>
      <vt:lpstr>1.6 Redes confiables</vt:lpstr>
      <vt:lpstr>Red confiable Arquitectura de red</vt:lpstr>
      <vt:lpstr>Red confiable Tolerancia de fallas</vt:lpstr>
      <vt:lpstr>Red confiable  Escalabilidad</vt:lpstr>
      <vt:lpstr>Red confiable Calidad de servicio</vt:lpstr>
      <vt:lpstr>Red confiable Seguridad de la red</vt:lpstr>
      <vt:lpstr>1.7 Tendencias de red</vt:lpstr>
      <vt:lpstr>Tendencias de red Tendencias recientes</vt:lpstr>
      <vt:lpstr>Tendencias de red Trae tu propio dispositivo</vt:lpstr>
      <vt:lpstr>Tendencias de red Colaboración en línea</vt:lpstr>
      <vt:lpstr>Tendencias de red Comunicación por video</vt:lpstr>
      <vt:lpstr> Vídeo de Tendencias de Red — Cisco WebEx para Reuniones</vt:lpstr>
      <vt:lpstr>Tendencias de red Computación en la nube</vt:lpstr>
      <vt:lpstr>Tendencias de red Computación en la nube (Cont.)</vt:lpstr>
      <vt:lpstr>Tendencias de red Tendencias tecnológicas en el hogar</vt:lpstr>
      <vt:lpstr>Tendencias de red Redes de línea eléctrica</vt:lpstr>
      <vt:lpstr>Tendencias de red Banda ancha inalámbrica</vt:lpstr>
      <vt:lpstr>1.8 Seguridad de la red</vt:lpstr>
      <vt:lpstr>Seguridad de la red  Amenazas de seguridad</vt:lpstr>
      <vt:lpstr>Seguridad de la red Amenazas de seguridad (Cont.)</vt:lpstr>
      <vt:lpstr>Seguridad de la red  Soluciones de seguridad</vt:lpstr>
      <vt:lpstr>Seguridad de la red Soluciones de seguridad (Cont.)</vt:lpstr>
      <vt:lpstr>1.9 El profesional de TI</vt:lpstr>
      <vt:lpstr>El profesional de TI  CCNA</vt:lpstr>
      <vt:lpstr>El profesional de TI  Puestos de Trabajo de Redes </vt:lpstr>
      <vt:lpstr>El profesional de TIl Lab – Investigación de oportunidades de trabajo en redes y TI </vt:lpstr>
      <vt:lpstr>1.10 - Módulo de práctica y cuestionario </vt:lpstr>
      <vt:lpstr>Práctica del módulo y cuestionario ¿Qué aprendí en este módulo?</vt:lpstr>
      <vt:lpstr>Módulo de Práctica y Prueba ¿Qué aprendió en este módulo? (Cont.)</vt:lpstr>
      <vt:lpstr>Módulo 1  Nuevos términos y comandos</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Jeff Luman -X (jluman - UNICON INC at Cisco)</cp:lastModifiedBy>
  <cp:revision>829</cp:revision>
  <dcterms:created xsi:type="dcterms:W3CDTF">2016-08-22T22:27:36Z</dcterms:created>
  <dcterms:modified xsi:type="dcterms:W3CDTF">2021-04-16T20:04:50Z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